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805" r:id="rId3"/>
    <p:sldId id="806" r:id="rId4"/>
    <p:sldId id="865" r:id="rId5"/>
    <p:sldId id="846" r:id="rId6"/>
    <p:sldId id="872" r:id="rId7"/>
    <p:sldId id="807" r:id="rId8"/>
    <p:sldId id="836" r:id="rId9"/>
    <p:sldId id="711" r:id="rId10"/>
    <p:sldId id="867" r:id="rId11"/>
    <p:sldId id="824" r:id="rId12"/>
    <p:sldId id="874" r:id="rId13"/>
    <p:sldId id="878" r:id="rId14"/>
    <p:sldId id="877" r:id="rId15"/>
    <p:sldId id="851" r:id="rId16"/>
    <p:sldId id="883" r:id="rId17"/>
    <p:sldId id="885" r:id="rId18"/>
    <p:sldId id="879" r:id="rId19"/>
    <p:sldId id="864" r:id="rId20"/>
    <p:sldId id="870" r:id="rId21"/>
    <p:sldId id="871" r:id="rId22"/>
    <p:sldId id="873" r:id="rId23"/>
    <p:sldId id="881" r:id="rId24"/>
    <p:sldId id="859" r:id="rId25"/>
    <p:sldId id="832" r:id="rId26"/>
    <p:sldId id="695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5FF0056-E1EC-5640-906E-413EDD73FA31}">
          <p14:sldIdLst>
            <p14:sldId id="256"/>
            <p14:sldId id="805"/>
            <p14:sldId id="806"/>
            <p14:sldId id="865"/>
            <p14:sldId id="846"/>
            <p14:sldId id="872"/>
            <p14:sldId id="807"/>
            <p14:sldId id="836"/>
            <p14:sldId id="711"/>
            <p14:sldId id="867"/>
            <p14:sldId id="824"/>
            <p14:sldId id="874"/>
            <p14:sldId id="878"/>
            <p14:sldId id="877"/>
            <p14:sldId id="851"/>
            <p14:sldId id="883"/>
            <p14:sldId id="885"/>
            <p14:sldId id="879"/>
            <p14:sldId id="864"/>
            <p14:sldId id="870"/>
            <p14:sldId id="871"/>
            <p14:sldId id="873"/>
            <p14:sldId id="881"/>
            <p14:sldId id="859"/>
            <p14:sldId id="832"/>
            <p14:sldId id="6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ylou" initials="M" lastIdx="8" clrIdx="0"/>
  <p:cmAuthor id="1" name="Marylou" initials="" lastIdx="6" clrIdx="1"/>
  <p:cmAuthor id="2" name="Microsoft Office User" initials="MOU" lastIdx="2" clrIdx="2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9A134"/>
    <a:srgbClr val="FFE332"/>
    <a:srgbClr val="BFBEBF"/>
    <a:srgbClr val="FFFF00"/>
    <a:srgbClr val="182EC0"/>
    <a:srgbClr val="98FC98"/>
    <a:srgbClr val="000090"/>
    <a:srgbClr val="1A31EC"/>
    <a:srgbClr val="00B0F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33" autoAdjust="0"/>
    <p:restoredTop sz="82103" autoAdjust="0"/>
  </p:normalViewPr>
  <p:slideViewPr>
    <p:cSldViewPr snapToGrid="0" snapToObjects="1">
      <p:cViewPr>
        <p:scale>
          <a:sx n="169" d="100"/>
          <a:sy n="169" d="100"/>
        </p:scale>
        <p:origin x="784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4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6" d="100"/>
          <a:sy n="96" d="100"/>
        </p:scale>
        <p:origin x="2440" y="16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4T16:05:33.7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0 629,'39'-37,"0"0,30-33,-10 18,-17 19,32-33,-6 14,-20 14,12-15,-32 38,0-8,-5 13,-6-2,-5 7,-1 30,-6-10,2 28,-7-9,0 15,0 21,0 18,-6 9,4-14,-9 8,4-26,0-1,2-11,5-19,0-10,0-8,22-70,-9 35,9-26,2-3,8 13,16-28,4 9,8-6,3-2,10 0,-18 13,9-3,-13 12,-1 5,-8 4,-9 12,-10 9,-6-1,-5 10,-1 19,-6-1,2 25,-12-8,-1 12,-4-4,-1 10,1-11,-1 11,2-16,-1 3,5-16,-3-2,7-8,-3 2,32-53,-1 8,5-9,4-6,1 1,1 0,7-2,1 0,-3 0,-2 1,-1 2,-2 2,24-22,-8 8,-8 11,-17 19,-10 9,-7 9,-2 42,-9-14,-3 29,-28 12,7-20,-11 21,14-18,1-15,3 15,-2-17,8 5,-3-5,7-6,2 0,4-10,30-13,11-20,47-25,-42 20,1-2,14-7,-1 0,-16 9,-1 0,12-5,-3 0,15-11,6 1,-19 13,-18 7,-9 8,-10 8,-5 1,0 30,-8-2,-10 31,-1-20,-14 31,9-27,-5 28,7-19,-1 6,1-7,-1-6,6-8,1-15,4-1,41-51,13-10,-11 1,4-5,7 0,-2 1,-17 10,-1 0,12-3,-1 1,10-14,11-2,-20 14,-5 10,-23 21,-1 1,-10 54,-13-3,-10 49,-9-12,-11 8,19-39,1-1,-15 28,1 9,8-29,4 6,4-19,8-12,2-13,4-10,28-23,13-14,0 3,5-4,2-9,2-2,12-3,2-2,-4-5,1 0,4 1,-2 2,-16 10,-2 1,2 1,-2 2,15-13,-3 6,-14 11,-15 16,-7 6,-8 5,-5 51,-5-18,-12 40,2-16,-13-4,8 12,-4-7,6-6,-1-2,6-12,0-6,5-11,0-5,30-37,10-7,17-23,6 2,-12 8,1 5,-8 2,-10 12,-10 7,-7 10,-5 5,-5 47,-2-9,-12 45,0-29,-15 16,10-17,-4 6,6-9,0-12,1-6,4-10,1-7,46-69,3 11,-1-9,1-3,20-13,-26 30,-1-1,19-25,13-3,-16 12,-8 7,-16 21,-6 6,-11 13,-2 8,-3 38,-4-1,-6 34,-9-6,-8 9,-10 9,9-7,-9 12,16-12,-9 0,9-10,3-16,5-16,5-7,0-12,17-62,14 13,-7-8,3-4,12 9,0 3,14-26,-12 25,-2 2,3-8,15-7,-20 15,-7 11,-7 8,-11 10,0 3,-5 32,-2-12,-2 29,-3-27,0 10,0-5,0 6,0 5,0-5,-4 5,3-5,-3-6,4 0,0-10,0 3,27-34,-18 20,22-25,-24 20,1 3,-1-2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4T16:05:50.39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1026,'67'-68,"-30"33,2 1,3 2,1 0,2-1,2 0,0-1,-1 2,17-13,20-3,-37 21,16 3,-16 4,-17 14,3-3,-18 8,2-3,-12 30,-9-7,-13 29,-15 2,4-11,-9 21,12-22,-7 9,7-10,6-3,6-7,9-8,1-3,49-53,2-6,-3 5,6-3,3-5,2 0,5 0,0 2,-9 6,0 0,9-4,-2 1,20-11,-32 25,-1 0,21-15,-18 20,-20 9,-7 8,-8 1,-5 26,-9 2,-21 29,5-17,-15 10,14-17,-2 4,0 13,1-14,3 14,2-18,5-1,0-4,4-6,1-6,74-47,-9-8,5 0,2-2,-26 11,-1 2,9-5,0 2,19-15,4 2,-15 9,-17 14,-11 9,-13 9,-5 8,-25 57,3-18,-17 36,6-30,-13 12,16-16,-15 15,27-29,-6-4,11-6,-3-5,66-35,13-14,-17 10,3-5,5-7,-3 0,-18 11,-1 0,15-10,-1 0,21-14,-33 22,-1 1,14-7,-9 3,-22 19,-11 4,-5 7,-16 48,-26 16,-7 29,5-37,-4 2,-13 23,1-1,13-21,-1-1,-10 15,0-4,-3 5,9-13,1-4,16-7,5-27,13-4,38-46,29-15,-5 1,8-7,-10 10,3-3,1 1,9-3,3 0,-2 0,-6 2,-2 0,3 0,10-4,3-1,-7 5,-7 0,-2 2,-6 5,3-1,-5 2,2-1,-4 3,1 2,-1 2,26-20,-30 27,-17 8,-13 10,-40 58,-21 13,9-18,-6 6,1 1,-3 5,2-4,-2-4,2-1,-11 24,-1 3,-3-1,1-4,14-17,2-1,-9 12,1-2,12-17,6-6,6 2,-10 6,22-26,3-8,80-80,-13 26,-7-5,9-12,-3 6,-2 12,1 2,-1-5,4-3,-5 3,-4 5,-2 1,16-6,-2 0,-19 7,-2 2,43-22,-14 5,-29 26,-12 3,-14 14,-8 2,-18 42,-30 30,1 4,-13 9,2 1,10-9,-7 8,11-14,17-32,3-1,3-8,8-14,36-54,13-3,1-6,6-4,-2 7,3 1,11-7,3-1,-2 4,0 2,-9 7,0 2,1 1,-3 1,23-20,-3 6,-16 11,-16 20,-17 6,-4 9,-11 2,-1 38,-9-9,-4 26,-9-20,-2 8,-3-5,-1 6,0-3,-1 10,6-11,-1 15,7-23,3-1,-2-7,7-8,-2 2,40-28,3 0,35-24,-12 8,5-4,-13 5,0 4,-15 1,-7 16,-10-1,-6 8,-2 0,-10 25,2-11,-7 21,0-23,0 0,0 5,0-3,3 4,1-1,3-2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4T16:05:33.7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0 629,'39'-37,"0"0,30-33,-10 18,-17 19,32-33,-6 14,-20 14,12-15,-32 38,0-8,-5 13,-6-2,-5 7,-1 30,-6-10,2 28,-7-9,0 15,0 21,0 18,-6 9,4-14,-9 8,4-26,0-1,2-11,5-19,0-10,0-8,22-70,-9 35,9-26,2-3,8 13,16-28,4 9,8-6,3-2,10 0,-18 13,9-3,-13 12,-1 5,-8 4,-9 12,-10 9,-6-1,-5 10,-1 19,-6-1,2 25,-12-8,-1 12,-4-4,-1 10,1-11,-1 11,2-16,-1 3,5-16,-3-2,7-8,-3 2,32-53,-1 8,5-9,4-6,1 1,1 0,7-2,1 0,-3 0,-2 1,-1 2,-2 2,24-22,-8 8,-8 11,-17 19,-10 9,-7 9,-2 42,-9-14,-3 29,-28 12,7-20,-11 21,14-18,1-15,3 15,-2-17,8 5,-3-5,7-6,2 0,4-10,30-13,11-20,47-25,-42 20,1-2,14-7,-1 0,-16 9,-1 0,12-5,-3 0,15-11,6 1,-19 13,-18 7,-9 8,-10 8,-5 1,0 30,-8-2,-10 31,-1-20,-14 31,9-27,-5 28,7-19,-1 6,1-7,-1-6,6-8,1-15,4-1,41-51,13-10,-11 1,4-5,7 0,-2 1,-17 10,-1 0,12-3,-1 1,10-14,11-2,-20 14,-5 10,-23 21,-1 1,-10 54,-13-3,-10 49,-9-12,-11 8,19-39,1-1,-15 28,1 9,8-29,4 6,4-19,8-12,2-13,4-10,28-23,13-14,0 3,5-4,2-9,2-2,12-3,2-2,-4-5,1 0,4 1,-2 2,-16 10,-2 1,2 1,-2 2,15-13,-3 6,-14 11,-15 16,-7 6,-8 5,-5 51,-5-18,-12 40,2-16,-13-4,8 12,-4-7,6-6,-1-2,6-12,0-6,5-11,0-5,30-37,10-7,17-23,6 2,-12 8,1 5,-8 2,-10 12,-10 7,-7 10,-5 5,-5 47,-2-9,-12 45,0-29,-15 16,10-17,-4 6,6-9,0-12,1-6,4-10,1-7,46-69,3 11,-1-9,1-3,20-13,-26 30,-1-1,19-25,13-3,-16 12,-8 7,-16 21,-6 6,-11 13,-2 8,-3 38,-4-1,-6 34,-9-6,-8 9,-10 9,9-7,-9 12,16-12,-9 0,9-10,3-16,5-16,5-7,0-12,17-62,14 13,-7-8,3-4,12 9,0 3,14-26,-12 25,-2 2,3-8,15-7,-20 15,-7 11,-7 8,-11 10,0 3,-5 32,-2-12,-2 29,-3-27,0 10,0-5,0 6,0 5,0-5,-4 5,3-5,-3-6,4 0,0-10,0 3,27-34,-18 20,22-25,-24 20,1 3,-1-2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4T16:05:50.39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1026,'67'-68,"-30"33,2 1,3 2,1 0,2-1,2 0,0-1,-1 2,17-13,20-3,-37 21,16 3,-16 4,-17 14,3-3,-18 8,2-3,-12 30,-9-7,-13 29,-15 2,4-11,-9 21,12-22,-7 9,7-10,6-3,6-7,9-8,1-3,49-53,2-6,-3 5,6-3,3-5,2 0,5 0,0 2,-9 6,0 0,9-4,-2 1,20-11,-32 25,-1 0,21-15,-18 20,-20 9,-7 8,-8 1,-5 26,-9 2,-21 29,5-17,-15 10,14-17,-2 4,0 13,1-14,3 14,2-18,5-1,0-4,4-6,1-6,74-47,-9-8,5 0,2-2,-26 11,-1 2,9-5,0 2,19-15,4 2,-15 9,-17 14,-11 9,-13 9,-5 8,-25 57,3-18,-17 36,6-30,-13 12,16-16,-15 15,27-29,-6-4,11-6,-3-5,66-35,13-14,-17 10,3-5,5-7,-3 0,-18 11,-1 0,15-10,-1 0,21-14,-33 22,-1 1,14-7,-9 3,-22 19,-11 4,-5 7,-16 48,-26 16,-7 29,5-37,-4 2,-13 23,1-1,13-21,-1-1,-10 15,0-4,-3 5,9-13,1-4,16-7,5-27,13-4,38-46,29-15,-5 1,8-7,-10 10,3-3,1 1,9-3,3 0,-2 0,-6 2,-2 0,3 0,10-4,3-1,-7 5,-7 0,-2 2,-6 5,3-1,-5 2,2-1,-4 3,1 2,-1 2,26-20,-30 27,-17 8,-13 10,-40 58,-21 13,9-18,-6 6,1 1,-3 5,2-4,-2-4,2-1,-11 24,-1 3,-3-1,1-4,14-17,2-1,-9 12,1-2,12-17,6-6,6 2,-10 6,22-26,3-8,80-80,-13 26,-7-5,9-12,-3 6,-2 12,1 2,-1-5,4-3,-5 3,-4 5,-2 1,16-6,-2 0,-19 7,-2 2,43-22,-14 5,-29 26,-12 3,-14 14,-8 2,-18 42,-30 30,1 4,-13 9,2 1,10-9,-7 8,11-14,17-32,3-1,3-8,8-14,36-54,13-3,1-6,6-4,-2 7,3 1,11-7,3-1,-2 4,0 2,-9 7,0 2,1 1,-3 1,23-20,-3 6,-16 11,-16 20,-17 6,-4 9,-11 2,-1 38,-9-9,-4 26,-9-20,-2 8,-3-5,-1 6,0-3,-1 10,6-11,-1 15,7-23,3-1,-2-7,7-8,-2 2,40-28,3 0,35-24,-12 8,5-4,-13 5,0 4,-15 1,-7 16,-10-1,-6 8,-2 0,-10 25,2-11,-7 21,0-23,0 0,0 5,0-3,3 4,1-1,3-2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4T16:05:50.39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1026,'67'-68,"-30"33,2 1,3 2,1 0,2-1,2 0,0-1,-1 2,17-13,20-3,-37 21,16 3,-16 4,-17 14,3-3,-18 8,2-3,-12 30,-9-7,-13 29,-15 2,4-11,-9 21,12-22,-7 9,7-10,6-3,6-7,9-8,1-3,49-53,2-6,-3 5,6-3,3-5,2 0,5 0,0 2,-9 6,0 0,9-4,-2 1,20-11,-32 25,-1 0,21-15,-18 20,-20 9,-7 8,-8 1,-5 26,-9 2,-21 29,5-17,-15 10,14-17,-2 4,0 13,1-14,3 14,2-18,5-1,0-4,4-6,1-6,74-47,-9-8,5 0,2-2,-26 11,-1 2,9-5,0 2,19-15,4 2,-15 9,-17 14,-11 9,-13 9,-5 8,-25 57,3-18,-17 36,6-30,-13 12,16-16,-15 15,27-29,-6-4,11-6,-3-5,66-35,13-14,-17 10,3-5,5-7,-3 0,-18 11,-1 0,15-10,-1 0,21-14,-33 22,-1 1,14-7,-9 3,-22 19,-11 4,-5 7,-16 48,-26 16,-7 29,5-37,-4 2,-13 23,1-1,13-21,-1-1,-10 15,0-4,-3 5,9-13,1-4,16-7,5-27,13-4,38-46,29-15,-5 1,8-7,-10 10,3-3,1 1,9-3,3 0,-2 0,-6 2,-2 0,3 0,10-4,3-1,-7 5,-7 0,-2 2,-6 5,3-1,-5 2,2-1,-4 3,1 2,-1 2,26-20,-30 27,-17 8,-13 10,-40 58,-21 13,9-18,-6 6,1 1,-3 5,2-4,-2-4,2-1,-11 24,-1 3,-3-1,1-4,14-17,2-1,-9 12,1-2,12-17,6-6,6 2,-10 6,22-26,3-8,80-80,-13 26,-7-5,9-12,-3 6,-2 12,1 2,-1-5,4-3,-5 3,-4 5,-2 1,16-6,-2 0,-19 7,-2 2,43-22,-14 5,-29 26,-12 3,-14 14,-8 2,-18 42,-30 30,1 4,-13 9,2 1,10-9,-7 8,11-14,17-32,3-1,3-8,8-14,36-54,13-3,1-6,6-4,-2 7,3 1,11-7,3-1,-2 4,0 2,-9 7,0 2,1 1,-3 1,23-20,-3 6,-16 11,-16 20,-17 6,-4 9,-11 2,-1 38,-9-9,-4 26,-9-20,-2 8,-3-5,-1 6,0-3,-1 10,6-11,-1 15,7-23,3-1,-2-7,7-8,-2 2,40-28,3 0,35-24,-12 8,5-4,-13 5,0 4,-15 1,-7 16,-10-1,-6 8,-2 0,-10 25,2-11,-7 21,0-23,0 0,0 5,0-3,3 4,1-1,3-2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04T16:05:33.70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0 629,'39'-37,"0"0,30-33,-10 18,-17 19,32-33,-6 14,-20 14,12-15,-32 38,0-8,-5 13,-6-2,-5 7,-1 30,-6-10,2 28,-7-9,0 15,0 21,0 18,-6 9,4-14,-9 8,4-26,0-1,2-11,5-19,0-10,0-8,22-70,-9 35,9-26,2-3,8 13,16-28,4 9,8-6,3-2,10 0,-18 13,9-3,-13 12,-1 5,-8 4,-9 12,-10 9,-6-1,-5 10,-1 19,-6-1,2 25,-12-8,-1 12,-4-4,-1 10,1-11,-1 11,2-16,-1 3,5-16,-3-2,7-8,-3 2,32-53,-1 8,5-9,4-6,1 1,1 0,7-2,1 0,-3 0,-2 1,-1 2,-2 2,24-22,-8 8,-8 11,-17 19,-10 9,-7 9,-2 42,-9-14,-3 29,-28 12,7-20,-11 21,14-18,1-15,3 15,-2-17,8 5,-3-5,7-6,2 0,4-10,30-13,11-20,47-25,-42 20,1-2,14-7,-1 0,-16 9,-1 0,12-5,-3 0,15-11,6 1,-19 13,-18 7,-9 8,-10 8,-5 1,0 30,-8-2,-10 31,-1-20,-14 31,9-27,-5 28,7-19,-1 6,1-7,-1-6,6-8,1-15,4-1,41-51,13-10,-11 1,4-5,7 0,-2 1,-17 10,-1 0,12-3,-1 1,10-14,11-2,-20 14,-5 10,-23 21,-1 1,-10 54,-13-3,-10 49,-9-12,-11 8,19-39,1-1,-15 28,1 9,8-29,4 6,4-19,8-12,2-13,4-10,28-23,13-14,0 3,5-4,2-9,2-2,12-3,2-2,-4-5,1 0,4 1,-2 2,-16 10,-2 1,2 1,-2 2,15-13,-3 6,-14 11,-15 16,-7 6,-8 5,-5 51,-5-18,-12 40,2-16,-13-4,8 12,-4-7,6-6,-1-2,6-12,0-6,5-11,0-5,30-37,10-7,17-23,6 2,-12 8,1 5,-8 2,-10 12,-10 7,-7 10,-5 5,-5 47,-2-9,-12 45,0-29,-15 16,10-17,-4 6,6-9,0-12,1-6,4-10,1-7,46-69,3 11,-1-9,1-3,20-13,-26 30,-1-1,19-25,13-3,-16 12,-8 7,-16 21,-6 6,-11 13,-2 8,-3 38,-4-1,-6 34,-9-6,-8 9,-10 9,9-7,-9 12,16-12,-9 0,9-10,3-16,5-16,5-7,0-12,17-62,14 13,-7-8,3-4,12 9,0 3,14-26,-12 25,-2 2,3-8,15-7,-20 15,-7 11,-7 8,-11 10,0 3,-5 32,-2-12,-2 29,-3-27,0 10,0-5,0 6,0 5,0-5,-4 5,3-5,-3-6,4 0,0-10,0 3,27-34,-18 20,22-25,-24 20,1 3,-1-2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5A3D6-A61A-E247-AF6A-D9B1554A17B7}" type="datetimeFigureOut">
              <a:rPr lang="fr-FR" smtClean="0"/>
              <a:t>27/11/2023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11755-2E7A-BC4C-84A5-E906B4B6D17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400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5691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033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gener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3242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2511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616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8473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6605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457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951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091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895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911755-2E7A-BC4C-84A5-E906B4B6D178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919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2C198387-9CAA-4F4A-A656-AD17ACA21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5E80B4EF-C236-9649-A124-62B43B57FCC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E64B8-87D9-E44B-9723-D7A210D3001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853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B4EF-C236-9649-A124-62B43B57FC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5730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B4EF-C236-9649-A124-62B43B57FC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0302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B4EF-C236-9649-A124-62B43B57FC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2149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7194" y="190328"/>
            <a:ext cx="8229600" cy="434352"/>
          </a:xfrm>
        </p:spPr>
        <p:txBody>
          <a:bodyPr/>
          <a:lstStyle>
            <a:lvl1pPr algn="l">
              <a:defRPr b="0">
                <a:latin typeface="Helvetica" pitchFamily="2" charset="0"/>
              </a:defRPr>
            </a:lvl1pPr>
          </a:lstStyle>
          <a:p>
            <a:r>
              <a:rPr lang="x-none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7194" y="871057"/>
            <a:ext cx="8229600" cy="5238916"/>
          </a:xfrm>
        </p:spPr>
        <p:txBody>
          <a:bodyPr/>
          <a:lstStyle>
            <a:lvl1pPr marL="285750" indent="-285750">
              <a:buFont typeface="System Font Regular"/>
              <a:buChar char="▷"/>
              <a:defRPr sz="1800" b="0">
                <a:latin typeface="Helvetica" pitchFamily="2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latin typeface="Helvetica" pitchFamily="2" charset="0"/>
              </a:defRPr>
            </a:lvl3pPr>
            <a:lvl4pPr>
              <a:defRPr>
                <a:latin typeface="Helvetica" pitchFamily="2" charset="0"/>
              </a:defRPr>
            </a:lvl4pPr>
            <a:lvl5pPr>
              <a:defRPr>
                <a:latin typeface="Helvetica" pitchFamily="2" charset="0"/>
              </a:defRPr>
            </a:lvl5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 dirty="0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3E9FC140-CD6D-B443-B596-E6743AE06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9762" y="16716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fld id="{5E80B4EF-C236-9649-A124-62B43B57FCC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13133-2F16-654B-AD01-D095483225A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7288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044825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000090"/>
                </a:solidFill>
              </a:defRPr>
            </a:lvl1pPr>
          </a:lstStyle>
          <a:p>
            <a:r>
              <a:rPr lang="x-none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4411698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30765-E2D7-604A-A9E3-BD4E254217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267C9B-C4CE-1B40-92CB-A2254CBD3E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50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99744"/>
            <a:ext cx="4038600" cy="48264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dirty="0"/>
              <a:t>Cliquez pour modifier les styles du texte du masque</a:t>
            </a:r>
          </a:p>
          <a:p>
            <a:pPr lvl="1"/>
            <a:r>
              <a:rPr lang="x-none" dirty="0"/>
              <a:t>Deuxième niveau</a:t>
            </a:r>
          </a:p>
          <a:p>
            <a:pPr lvl="2"/>
            <a:r>
              <a:rPr lang="x-none" dirty="0"/>
              <a:t>Troisième niveau</a:t>
            </a:r>
          </a:p>
          <a:p>
            <a:pPr lvl="3"/>
            <a:r>
              <a:rPr lang="x-none" dirty="0"/>
              <a:t>Quatrième niveau</a:t>
            </a:r>
          </a:p>
          <a:p>
            <a:pPr lvl="4"/>
            <a:r>
              <a:rPr lang="x-none" dirty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99744"/>
            <a:ext cx="4038600" cy="48264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dirty="0"/>
              <a:t>Cliquez pour modifier les styles du texte du masque</a:t>
            </a:r>
          </a:p>
          <a:p>
            <a:pPr lvl="1"/>
            <a:r>
              <a:rPr lang="x-none" dirty="0"/>
              <a:t>Deuxième niveau</a:t>
            </a:r>
          </a:p>
          <a:p>
            <a:pPr lvl="2"/>
            <a:r>
              <a:rPr lang="x-none" dirty="0"/>
              <a:t>Troisième niveau</a:t>
            </a:r>
          </a:p>
          <a:p>
            <a:pPr lvl="3"/>
            <a:r>
              <a:rPr lang="x-none" dirty="0"/>
              <a:t>Quatrième niveau</a:t>
            </a:r>
          </a:p>
          <a:p>
            <a:pPr lvl="4"/>
            <a:r>
              <a:rPr lang="x-none" dirty="0"/>
              <a:t>Cinquième niveau</a:t>
            </a:r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9D0D7-1615-9749-A8B1-E5CE40C3F7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0E18B-5C99-C346-B2E0-B7548FA638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490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22024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Cliquez pour modifier les styles du texte du masque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322024"/>
            <a:ext cx="404177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961786"/>
            <a:ext cx="4041775" cy="41643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dirty="0"/>
              <a:t>Cliquez pour modifier les styles du texte du masque</a:t>
            </a:r>
          </a:p>
          <a:p>
            <a:pPr lvl="1"/>
            <a:r>
              <a:rPr lang="x-none" dirty="0"/>
              <a:t>Deuxième niveau</a:t>
            </a:r>
          </a:p>
          <a:p>
            <a:pPr lvl="2"/>
            <a:r>
              <a:rPr lang="x-none" dirty="0"/>
              <a:t>Troisième niveau</a:t>
            </a:r>
          </a:p>
          <a:p>
            <a:pPr lvl="3"/>
            <a:r>
              <a:rPr lang="x-none" dirty="0"/>
              <a:t>Quatrième niveau</a:t>
            </a:r>
          </a:p>
          <a:p>
            <a:pPr lvl="4"/>
            <a:r>
              <a:rPr lang="x-none" dirty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B4EF-C236-9649-A124-62B43B57FCCC}" type="slidenum">
              <a:rPr lang="fr-FR" smtClean="0"/>
              <a:t>‹#›</a:t>
            </a:fld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961786"/>
            <a:ext cx="4040188" cy="41643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dirty="0"/>
              <a:t>Cliquez pour modifier les styles du texte du masque</a:t>
            </a:r>
          </a:p>
          <a:p>
            <a:pPr lvl="1"/>
            <a:r>
              <a:rPr lang="x-none" dirty="0"/>
              <a:t>Deuxième niveau</a:t>
            </a:r>
          </a:p>
          <a:p>
            <a:pPr lvl="2"/>
            <a:r>
              <a:rPr lang="x-none" dirty="0"/>
              <a:t>Troisième niveau</a:t>
            </a:r>
          </a:p>
          <a:p>
            <a:pPr lvl="3"/>
            <a:r>
              <a:rPr lang="x-none" dirty="0"/>
              <a:t>Quatrième niveau</a:t>
            </a:r>
          </a:p>
          <a:p>
            <a:pPr lvl="4"/>
            <a:r>
              <a:rPr lang="x-none" dirty="0"/>
              <a:t>Cinquième niveau</a:t>
            </a:r>
            <a:endParaRPr lang="fr-FR" dirty="0"/>
          </a:p>
        </p:txBody>
      </p:sp>
      <p:cxnSp>
        <p:nvCxnSpPr>
          <p:cNvPr id="11" name="Connecteur droit 10"/>
          <p:cNvCxnSpPr/>
          <p:nvPr userDrawn="1"/>
        </p:nvCxnSpPr>
        <p:spPr>
          <a:xfrm>
            <a:off x="457200" y="1961786"/>
            <a:ext cx="4040188" cy="0"/>
          </a:xfrm>
          <a:prstGeom prst="line">
            <a:avLst/>
          </a:prstGeom>
          <a:ln w="28575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/>
          <p:cNvCxnSpPr/>
          <p:nvPr userDrawn="1"/>
        </p:nvCxnSpPr>
        <p:spPr>
          <a:xfrm>
            <a:off x="4645025" y="1951821"/>
            <a:ext cx="4040188" cy="0"/>
          </a:xfrm>
          <a:prstGeom prst="line">
            <a:avLst/>
          </a:prstGeom>
          <a:ln w="28575" cmpd="sng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7122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22024"/>
            <a:ext cx="82296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Cliquez pour modifier les styles du texte du masque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57200" y="4181458"/>
            <a:ext cx="823283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85178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numéro de diapositive 6">
            <a:extLst>
              <a:ext uri="{FF2B5EF4-FFF2-40B4-BE49-F238E27FC236}">
                <a16:creationId xmlns:a16="http://schemas.microsoft.com/office/drawing/2014/main" id="{3FD4863E-C3E8-1D4A-9CA4-DF962629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B4EF-C236-9649-A124-62B43B57FCCC}" type="slidenum">
              <a:rPr lang="fr-FR" smtClean="0"/>
              <a:t>‹#›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45553C-0A61-5C4A-B088-E32F2F5C80B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228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B4EF-C236-9649-A124-62B43B57FC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35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Cliquez pour modifier les styles du texte du masque</a:t>
            </a:r>
          </a:p>
          <a:p>
            <a:pPr lvl="1"/>
            <a:r>
              <a:rPr lang="x-none"/>
              <a:t>Deuxième niveau</a:t>
            </a:r>
          </a:p>
          <a:p>
            <a:pPr lvl="2"/>
            <a:r>
              <a:rPr lang="x-none"/>
              <a:t>Troisième niveau</a:t>
            </a:r>
          </a:p>
          <a:p>
            <a:pPr lvl="3"/>
            <a:r>
              <a:rPr lang="x-none"/>
              <a:t>Quatrième niveau</a:t>
            </a:r>
          </a:p>
          <a:p>
            <a:pPr lvl="4"/>
            <a:r>
              <a:rPr lang="x-none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E80B4EF-C236-9649-A124-62B43B57FCC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12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175248"/>
            <a:ext cx="8229600" cy="609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x-none" dirty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053548"/>
            <a:ext cx="8229600" cy="539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dirty="0"/>
              <a:t>Cliquez pour modifier les styles du texte du masque</a:t>
            </a:r>
          </a:p>
          <a:p>
            <a:pPr lvl="1"/>
            <a:r>
              <a:rPr lang="x-none" dirty="0"/>
              <a:t>Deuxième niveau</a:t>
            </a:r>
          </a:p>
          <a:p>
            <a:pPr lvl="2"/>
            <a:r>
              <a:rPr lang="x-none" dirty="0"/>
              <a:t>Troisième niveau</a:t>
            </a:r>
          </a:p>
          <a:p>
            <a:pPr lvl="3"/>
            <a:r>
              <a:rPr lang="x-none" dirty="0"/>
              <a:t>Quatrième niveau</a:t>
            </a:r>
          </a:p>
          <a:p>
            <a:pPr lvl="4"/>
            <a:r>
              <a:rPr lang="x-none" dirty="0"/>
              <a:t>Cinquième niveau</a:t>
            </a:r>
            <a:endParaRPr lang="fr-FR" dirty="0"/>
          </a:p>
        </p:txBody>
      </p:sp>
      <p:sp>
        <p:nvSpPr>
          <p:cNvPr id="4" name="Espace réservé du numéro de diapositive 6">
            <a:extLst>
              <a:ext uri="{FF2B5EF4-FFF2-40B4-BE49-F238E27FC236}">
                <a16:creationId xmlns:a16="http://schemas.microsoft.com/office/drawing/2014/main" id="{9409F5F9-BEC3-2E44-B3B8-FF59F48457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E80B4EF-C236-9649-A124-62B43B57FCCC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388EA-8F8B-A544-B95E-786CA518E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403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b="0" kern="1200">
          <a:solidFill>
            <a:srgbClr val="000090"/>
          </a:solidFill>
          <a:latin typeface="Helvetica" pitchFamily="2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buFont typeface="Lucida Grande"/>
        <a:buChar char="-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customXml" Target="../ink/ink3.xml"/><Relationship Id="rId7" Type="http://schemas.openxmlformats.org/officeDocument/2006/relationships/image" Target="../media/image69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customXml" Target="../ink/ink4.xml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5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3" Type="http://schemas.openxmlformats.org/officeDocument/2006/relationships/customXml" Target="../ink/ink5.xml"/><Relationship Id="rId7" Type="http://schemas.openxmlformats.org/officeDocument/2006/relationships/image" Target="../media/image69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customXml" Target="../ink/ink6.xml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emf"/><Relationship Id="rId5" Type="http://schemas.openxmlformats.org/officeDocument/2006/relationships/image" Target="../media/image82.emf"/><Relationship Id="rId4" Type="http://schemas.openxmlformats.org/officeDocument/2006/relationships/image" Target="../media/image8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84.png"/><Relationship Id="rId7" Type="http://schemas.openxmlformats.org/officeDocument/2006/relationships/image" Target="../media/image8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Relationship Id="rId9" Type="http://schemas.openxmlformats.org/officeDocument/2006/relationships/image" Target="../media/image9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emf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emf"/><Relationship Id="rId4" Type="http://schemas.openxmlformats.org/officeDocument/2006/relationships/image" Target="../media/image9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5.emf"/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12" Type="http://schemas.openxmlformats.org/officeDocument/2006/relationships/image" Target="../media/image14.emf"/><Relationship Id="rId17" Type="http://schemas.openxmlformats.org/officeDocument/2006/relationships/image" Target="../media/image19.emf"/><Relationship Id="rId2" Type="http://schemas.openxmlformats.org/officeDocument/2006/relationships/image" Target="../media/image4.emf"/><Relationship Id="rId16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13.emf"/><Relationship Id="rId5" Type="http://schemas.openxmlformats.org/officeDocument/2006/relationships/image" Target="../media/image7.emf"/><Relationship Id="rId15" Type="http://schemas.openxmlformats.org/officeDocument/2006/relationships/image" Target="../media/image1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Relationship Id="rId14" Type="http://schemas.openxmlformats.org/officeDocument/2006/relationships/image" Target="../media/image1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10" Type="http://schemas.openxmlformats.org/officeDocument/2006/relationships/image" Target="../media/image108.emf"/><Relationship Id="rId4" Type="http://schemas.openxmlformats.org/officeDocument/2006/relationships/image" Target="../media/image102.emf"/><Relationship Id="rId9" Type="http://schemas.openxmlformats.org/officeDocument/2006/relationships/image" Target="../media/image10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8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7" Type="http://schemas.openxmlformats.org/officeDocument/2006/relationships/image" Target="../media/image116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emf"/><Relationship Id="rId3" Type="http://schemas.openxmlformats.org/officeDocument/2006/relationships/image" Target="../media/image118.emf"/><Relationship Id="rId7" Type="http://schemas.openxmlformats.org/officeDocument/2006/relationships/image" Target="../media/image122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openxmlformats.org/officeDocument/2006/relationships/image" Target="../media/image21.emf"/><Relationship Id="rId7" Type="http://schemas.openxmlformats.org/officeDocument/2006/relationships/image" Target="../media/image25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png"/><Relationship Id="rId10" Type="http://schemas.openxmlformats.org/officeDocument/2006/relationships/image" Target="../media/image28.emf"/><Relationship Id="rId4" Type="http://schemas.openxmlformats.org/officeDocument/2006/relationships/image" Target="../media/image22.emf"/><Relationship Id="rId9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emf"/><Relationship Id="rId12" Type="http://schemas.openxmlformats.org/officeDocument/2006/relationships/image" Target="../media/image37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emf"/><Relationship Id="rId11" Type="http://schemas.openxmlformats.org/officeDocument/2006/relationships/image" Target="../media/image36.emf"/><Relationship Id="rId5" Type="http://schemas.openxmlformats.org/officeDocument/2006/relationships/image" Target="../media/image30.emf"/><Relationship Id="rId10" Type="http://schemas.openxmlformats.org/officeDocument/2006/relationships/image" Target="../media/image35.e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13" Type="http://schemas.openxmlformats.org/officeDocument/2006/relationships/image" Target="../media/image4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emf"/><Relationship Id="rId12" Type="http://schemas.openxmlformats.org/officeDocument/2006/relationships/image" Target="../media/image45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emf"/><Relationship Id="rId11" Type="http://schemas.openxmlformats.org/officeDocument/2006/relationships/image" Target="../media/image44.emf"/><Relationship Id="rId5" Type="http://schemas.openxmlformats.org/officeDocument/2006/relationships/image" Target="../media/image38.png"/><Relationship Id="rId10" Type="http://schemas.openxmlformats.org/officeDocument/2006/relationships/image" Target="../media/image43.emf"/><Relationship Id="rId4" Type="http://schemas.openxmlformats.org/officeDocument/2006/relationships/image" Target="../media/image30.emf"/><Relationship Id="rId9" Type="http://schemas.openxmlformats.org/officeDocument/2006/relationships/image" Target="../media/image4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customXml" Target="../ink/ink2.xml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emf"/><Relationship Id="rId3" Type="http://schemas.microsoft.com/office/2007/relationships/media" Target="../media/media4.mp4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2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emf"/><Relationship Id="rId4" Type="http://schemas.openxmlformats.org/officeDocument/2006/relationships/video" Target="../media/media4.mp4"/><Relationship Id="rId9" Type="http://schemas.openxmlformats.org/officeDocument/2006/relationships/image" Target="../media/image50.emf"/><Relationship Id="rId14" Type="http://schemas.openxmlformats.org/officeDocument/2006/relationships/image" Target="../media/image5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33.png"/><Relationship Id="rId18" Type="http://schemas.openxmlformats.org/officeDocument/2006/relationships/image" Target="../media/image61.emf"/><Relationship Id="rId3" Type="http://schemas.microsoft.com/office/2007/relationships/media" Target="../media/media2.mp4"/><Relationship Id="rId7" Type="http://schemas.microsoft.com/office/2007/relationships/media" Target="../media/media6.mp4"/><Relationship Id="rId12" Type="http://schemas.openxmlformats.org/officeDocument/2006/relationships/image" Target="../media/image57.emf"/><Relationship Id="rId17" Type="http://schemas.openxmlformats.org/officeDocument/2006/relationships/image" Target="../media/image60.emf"/><Relationship Id="rId2" Type="http://schemas.openxmlformats.org/officeDocument/2006/relationships/video" Target="../media/media1.mp4"/><Relationship Id="rId16" Type="http://schemas.openxmlformats.org/officeDocument/2006/relationships/image" Target="../media/image59.emf"/><Relationship Id="rId1" Type="http://schemas.microsoft.com/office/2007/relationships/media" Target="../media/media1.mp4"/><Relationship Id="rId6" Type="http://schemas.openxmlformats.org/officeDocument/2006/relationships/video" Target="../media/media5.mp4"/><Relationship Id="rId11" Type="http://schemas.openxmlformats.org/officeDocument/2006/relationships/image" Target="../media/image56.emf"/><Relationship Id="rId5" Type="http://schemas.microsoft.com/office/2007/relationships/media" Target="../media/media5.mp4"/><Relationship Id="rId15" Type="http://schemas.openxmlformats.org/officeDocument/2006/relationships/image" Target="../media/image58.pn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62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4.png"/><Relationship Id="rId7" Type="http://schemas.openxmlformats.org/officeDocument/2006/relationships/image" Target="../media/image66.e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65.emf"/><Relationship Id="rId9" Type="http://schemas.openxmlformats.org/officeDocument/2006/relationships/image" Target="../media/image6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813" y="2478722"/>
            <a:ext cx="8831483" cy="635378"/>
          </a:xfrm>
        </p:spPr>
        <p:txBody>
          <a:bodyPr/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Generative models to assist sampling: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 tentative tutorial</a:t>
            </a:r>
            <a:br>
              <a:rPr lang="en-GB" dirty="0"/>
            </a:br>
            <a:endParaRPr lang="fr-FR" dirty="0">
              <a:solidFill>
                <a:srgbClr val="00009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6813" y="3892378"/>
            <a:ext cx="8831483" cy="3604131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effectLst/>
              </a:rPr>
              <a:t>November 27-December 1st 2023       </a:t>
            </a:r>
            <a:br>
              <a:rPr lang="en-GB" b="1" dirty="0">
                <a:effectLst/>
              </a:rPr>
            </a:br>
            <a:r>
              <a:rPr lang="en-GB" b="1" dirty="0">
                <a:effectLst/>
              </a:rPr>
              <a:t>IAP, Paris / Flatiron institute, New York </a:t>
            </a:r>
          </a:p>
          <a:p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Marylou </a:t>
            </a:r>
            <a:r>
              <a:rPr lang="fr-FR" dirty="0" err="1">
                <a:solidFill>
                  <a:schemeClr val="bg1">
                    <a:lumMod val="50000"/>
                  </a:schemeClr>
                </a:solidFill>
              </a:rPr>
              <a:t>Gabrié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1400" b="0" dirty="0">
                <a:solidFill>
                  <a:srgbClr val="000000"/>
                </a:solidFill>
              </a:rPr>
              <a:t> CMAP, École Polytechnique</a:t>
            </a:r>
            <a:endParaRPr lang="fr-FR" altLang="fr-FR" b="1" dirty="0">
              <a:solidFill>
                <a:srgbClr val="000000"/>
              </a:solidFill>
            </a:endParaRPr>
          </a:p>
          <a:p>
            <a:pPr algn="l"/>
            <a:endParaRPr lang="fr-FR" altLang="fr-FR" b="1" dirty="0">
              <a:solidFill>
                <a:srgbClr val="000000"/>
              </a:solidFill>
            </a:endParaRPr>
          </a:p>
          <a:p>
            <a:pPr algn="l"/>
            <a:endParaRPr lang="fr-FR" altLang="fr-FR" sz="1200" b="1" dirty="0">
              <a:solidFill>
                <a:schemeClr val="tx1"/>
              </a:solidFill>
            </a:endParaRPr>
          </a:p>
          <a:p>
            <a:pPr algn="l"/>
            <a:endParaRPr lang="fr-FR" sz="12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4D01B9-2F41-C044-998C-67C9C051F8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680" y="101824"/>
            <a:ext cx="807063" cy="824650"/>
          </a:xfrm>
          <a:prstGeom prst="rect">
            <a:avLst/>
          </a:prstGeom>
        </p:spPr>
      </p:pic>
      <p:pic>
        <p:nvPicPr>
          <p:cNvPr id="1026" name="Picture 2" descr="École polytechnique (France) — Wikipédia">
            <a:extLst>
              <a:ext uri="{FF2B5EF4-FFF2-40B4-BE49-F238E27FC236}">
                <a16:creationId xmlns:a16="http://schemas.microsoft.com/office/drawing/2014/main" id="{FBC9485B-24D2-FB4E-A663-D5EB7EF3C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33"/>
          <a:stretch/>
        </p:blipFill>
        <p:spPr bwMode="auto">
          <a:xfrm>
            <a:off x="5885463" y="-47922"/>
            <a:ext cx="942217" cy="89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i! PARIS – Paris Artificial Intelligence for Society &amp; Business">
            <a:extLst>
              <a:ext uri="{FF2B5EF4-FFF2-40B4-BE49-F238E27FC236}">
                <a16:creationId xmlns:a16="http://schemas.microsoft.com/office/drawing/2014/main" id="{416726F1-AD6F-4012-BAE4-3F4188FB8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157" y="194682"/>
            <a:ext cx="987139" cy="6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47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45"/>
    </mc:Choice>
    <mc:Fallback xmlns="">
      <p:transition spd="slow" advTm="4194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D84BC-E8F0-D02B-8EC0-39DDB233B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337085-EF05-B51E-B4CB-C29155E7A28F}"/>
              </a:ext>
            </a:extLst>
          </p:cNvPr>
          <p:cNvSpPr txBox="1">
            <a:spLocks/>
          </p:cNvSpPr>
          <p:nvPr/>
        </p:nvSpPr>
        <p:spPr>
          <a:xfrm>
            <a:off x="753762" y="2900856"/>
            <a:ext cx="8229600" cy="773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FR" dirty="0"/>
              <a:t>Suppose you can train a model  				  ,</a:t>
            </a:r>
            <a:br>
              <a:rPr lang="en-FR" dirty="0"/>
            </a:br>
            <a:r>
              <a:rPr lang="en-FR" dirty="0"/>
              <a:t>what do you gain?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B1FE4-F649-317B-1F34-770EF6E0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524" y="2904502"/>
            <a:ext cx="1946476" cy="3327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7F3428A-2AB4-A606-2F83-48742D556A75}"/>
                  </a:ext>
                </a:extLst>
              </p14:cNvPr>
              <p14:cNvContentPartPr/>
              <p14:nvPr/>
            </p14:nvContentPartPr>
            <p14:xfrm>
              <a:off x="2416411" y="2881804"/>
              <a:ext cx="1926000" cy="351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7F3428A-2AB4-A606-2F83-48742D556A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2411" y="2774164"/>
                <a:ext cx="2033640" cy="5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92AD201-E2C0-BE75-AB16-D05017ED229E}"/>
                  </a:ext>
                </a:extLst>
              </p14:cNvPr>
              <p14:cNvContentPartPr/>
              <p14:nvPr/>
            </p14:nvContentPartPr>
            <p14:xfrm>
              <a:off x="5933251" y="2836084"/>
              <a:ext cx="1897560" cy="455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92AD201-E2C0-BE75-AB16-D05017ED22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9611" y="2728084"/>
                <a:ext cx="2005200" cy="671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5853611-0111-3A22-A20D-73C5B2680BFD}"/>
              </a:ext>
            </a:extLst>
          </p:cNvPr>
          <p:cNvSpPr/>
          <p:nvPr/>
        </p:nvSpPr>
        <p:spPr>
          <a:xfrm>
            <a:off x="460436" y="1145009"/>
            <a:ext cx="2720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182EC0"/>
                </a:solidFill>
                <a:latin typeface="Helvetica" pitchFamily="2" charset="0"/>
              </a:rPr>
              <a:t>Variational inference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8D49BA-4EC4-4E7A-B120-C30DA126B6EF}"/>
              </a:ext>
            </a:extLst>
          </p:cNvPr>
          <p:cNvSpPr/>
          <p:nvPr/>
        </p:nvSpPr>
        <p:spPr>
          <a:xfrm>
            <a:off x="2648018" y="1078874"/>
            <a:ext cx="2720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182EC0"/>
                </a:solidFill>
                <a:latin typeface="Helvetica" pitchFamily="2" charset="0"/>
              </a:rPr>
              <a:t>Adaptive MCMCs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15424-BC93-CD90-3E8A-87D6BBBAB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379" y="1577739"/>
            <a:ext cx="13462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BE8610-FC91-13DC-ED31-7DE368108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9411" y="1438239"/>
            <a:ext cx="1257300" cy="3175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6936BB-19ED-13D5-A1D2-89A370638F3D}"/>
              </a:ext>
            </a:extLst>
          </p:cNvPr>
          <p:cNvCxnSpPr/>
          <p:nvPr/>
        </p:nvCxnSpPr>
        <p:spPr>
          <a:xfrm flipH="1" flipV="1">
            <a:off x="2239617" y="1882539"/>
            <a:ext cx="649357" cy="754644"/>
          </a:xfrm>
          <a:prstGeom prst="straightConnector1">
            <a:avLst/>
          </a:prstGeom>
          <a:ln w="28575">
            <a:solidFill>
              <a:srgbClr val="182E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AC3320-C358-E05C-FC6E-2D7836E0770C}"/>
              </a:ext>
            </a:extLst>
          </p:cNvPr>
          <p:cNvCxnSpPr>
            <a:cxnSpLocks/>
          </p:cNvCxnSpPr>
          <p:nvPr/>
        </p:nvCxnSpPr>
        <p:spPr>
          <a:xfrm flipV="1">
            <a:off x="3815118" y="1801864"/>
            <a:ext cx="128232" cy="833011"/>
          </a:xfrm>
          <a:prstGeom prst="straightConnector1">
            <a:avLst/>
          </a:prstGeom>
          <a:ln w="28575">
            <a:solidFill>
              <a:srgbClr val="182E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4AB4AA-3C18-E370-BB1D-A056FA09A68A}"/>
              </a:ext>
            </a:extLst>
          </p:cNvPr>
          <p:cNvCxnSpPr>
            <a:cxnSpLocks/>
          </p:cNvCxnSpPr>
          <p:nvPr/>
        </p:nvCxnSpPr>
        <p:spPr>
          <a:xfrm flipV="1">
            <a:off x="4304971" y="2118746"/>
            <a:ext cx="959918" cy="525999"/>
          </a:xfrm>
          <a:prstGeom prst="straightConnector1">
            <a:avLst/>
          </a:prstGeom>
          <a:ln w="28575">
            <a:solidFill>
              <a:srgbClr val="182E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0CC4A-D76C-8903-FE52-5366C4E867A2}"/>
              </a:ext>
            </a:extLst>
          </p:cNvPr>
          <p:cNvSpPr/>
          <p:nvPr/>
        </p:nvSpPr>
        <p:spPr>
          <a:xfrm>
            <a:off x="4835600" y="1504156"/>
            <a:ext cx="2720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182EC0"/>
                </a:solidFill>
                <a:latin typeface="Helvetica" pitchFamily="2" charset="0"/>
              </a:rPr>
              <a:t>Annealed training/</a:t>
            </a:r>
            <a:br>
              <a:rPr lang="en-US" sz="1600" i="1" dirty="0">
                <a:solidFill>
                  <a:srgbClr val="182EC0"/>
                </a:solidFill>
                <a:latin typeface="Helvetica" pitchFamily="2" charset="0"/>
              </a:rPr>
            </a:br>
            <a:r>
              <a:rPr lang="en-US" sz="1600" i="1" dirty="0">
                <a:solidFill>
                  <a:srgbClr val="182EC0"/>
                </a:solidFill>
                <a:latin typeface="Helvetica" pitchFamily="2" charset="0"/>
              </a:rPr>
              <a:t>Sequential Monte Carlo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F7F5D05-9DE6-EEB0-32A6-8FE8912D2048}"/>
              </a:ext>
            </a:extLst>
          </p:cNvPr>
          <p:cNvSpPr txBox="1">
            <a:spLocks/>
          </p:cNvSpPr>
          <p:nvPr/>
        </p:nvSpPr>
        <p:spPr>
          <a:xfrm>
            <a:off x="2553058" y="3975114"/>
            <a:ext cx="5837179" cy="2401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System Font Regular"/>
              <a:buChar char="▷"/>
              <a:defRPr sz="1800" b="0" kern="1200">
                <a:solidFill>
                  <a:srgbClr val="000090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sz="2800" dirty="0">
                <a:solidFill>
                  <a:schemeClr val="bg1">
                    <a:lumMod val="50000"/>
                  </a:schemeClr>
                </a:solidFill>
              </a:rPr>
              <a:t>A lot!</a:t>
            </a:r>
            <a:endParaRPr lang="en-FR" sz="23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System Font Regular"/>
              <a:buNone/>
            </a:pPr>
            <a:endParaRPr lang="en-FR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R" sz="2800" dirty="0">
                <a:solidFill>
                  <a:schemeClr val="bg1">
                    <a:lumMod val="50000"/>
                  </a:schemeClr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79596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91D6BD-DF10-F09B-93EF-BE92C06D8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F7629E-226C-6674-297F-367FE056E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94" y="360200"/>
            <a:ext cx="8229600" cy="434352"/>
          </a:xfrm>
        </p:spPr>
        <p:txBody>
          <a:bodyPr/>
          <a:lstStyle/>
          <a:p>
            <a:r>
              <a:rPr lang="en-FR" dirty="0"/>
              <a:t>Example 1/2: Bayesian inference of Gravitational Waves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943B4-E673-3935-1714-20B9DEAF2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3E3EDA-DA43-8435-397D-E21369FEB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94" y="1020290"/>
            <a:ext cx="5372457" cy="56807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B64D672-6DC6-C5C0-FC47-D0F59AF1E270}"/>
              </a:ext>
            </a:extLst>
          </p:cNvPr>
          <p:cNvSpPr txBox="1"/>
          <p:nvPr/>
        </p:nvSpPr>
        <p:spPr>
          <a:xfrm>
            <a:off x="5835243" y="5890127"/>
            <a:ext cx="32923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Fast gravitational wave parameter estimation without compromises -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Kaze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W. K. Wong et al.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arxiv.org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/2302.05333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72969A2-6E10-754A-D0A6-EFD02A04AAD5}"/>
              </a:ext>
            </a:extLst>
          </p:cNvPr>
          <p:cNvSpPr txBox="1">
            <a:spLocks/>
          </p:cNvSpPr>
          <p:nvPr/>
        </p:nvSpPr>
        <p:spPr>
          <a:xfrm>
            <a:off x="3593019" y="2690294"/>
            <a:ext cx="5534615" cy="10418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System Font Regular"/>
              <a:buChar char="▷"/>
              <a:defRPr sz="1800" b="0" kern="1200">
                <a:solidFill>
                  <a:srgbClr val="000090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Competitive for a real-time application of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   estimating parameters of gravitational wave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marL="0" indent="0">
              <a:buNone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B78275-20C2-6286-A4B9-CA0AE1FB210B}"/>
              </a:ext>
            </a:extLst>
          </p:cNvPr>
          <p:cNvSpPr/>
          <p:nvPr/>
        </p:nvSpPr>
        <p:spPr>
          <a:xfrm>
            <a:off x="1676400" y="1145786"/>
            <a:ext cx="29809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effectLst/>
                <a:latin typeface="Helvetica" pitchFamily="2" charset="0"/>
              </a:rPr>
              <a:t>Kaze</a:t>
            </a:r>
            <a:r>
              <a:rPr lang="en-US" sz="1400" dirty="0">
                <a:effectLst/>
                <a:latin typeface="Helvetica" pitchFamily="2" charset="0"/>
              </a:rPr>
              <a:t> W. K. Wong (CCA)</a:t>
            </a:r>
          </a:p>
        </p:txBody>
      </p:sp>
    </p:spTree>
    <p:extLst>
      <p:ext uri="{BB962C8B-B14F-4D97-AF65-F5344CB8AC3E}">
        <p14:creationId xmlns:p14="http://schemas.microsoft.com/office/powerpoint/2010/main" val="903396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5F0EF-711E-6E40-B783-E31F7E8CC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94" y="312961"/>
            <a:ext cx="8229600" cy="434352"/>
          </a:xfrm>
        </p:spPr>
        <p:txBody>
          <a:bodyPr/>
          <a:lstStyle/>
          <a:p>
            <a:r>
              <a:rPr lang="fr-FR" dirty="0"/>
              <a:t>Example 2/2: Sampling </a:t>
            </a:r>
            <a:r>
              <a:rPr lang="fr-FR" dirty="0" err="1"/>
              <a:t>metastable</a:t>
            </a:r>
            <a:r>
              <a:rPr lang="fr-FR" dirty="0"/>
              <a:t> silver clusters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3CAB82-2768-874A-8542-5BB1D5AE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0835DA-95A0-A372-B453-D0C8FB250989}"/>
              </a:ext>
            </a:extLst>
          </p:cNvPr>
          <p:cNvSpPr/>
          <p:nvPr/>
        </p:nvSpPr>
        <p:spPr>
          <a:xfrm>
            <a:off x="457200" y="747313"/>
            <a:ext cx="91832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With Ana Molina </a:t>
            </a:r>
            <a:r>
              <a:rPr lang="en-US" sz="1400" dirty="0" err="1">
                <a:latin typeface="Helvetica" pitchFamily="2" charset="0"/>
              </a:rPr>
              <a:t>Tarboda</a:t>
            </a:r>
            <a:r>
              <a:rPr lang="en-US" sz="1400" dirty="0">
                <a:latin typeface="Helvetica" pitchFamily="2" charset="0"/>
              </a:rPr>
              <a:t>, </a:t>
            </a:r>
            <a:r>
              <a:rPr lang="en-GB" sz="1400" dirty="0">
                <a:latin typeface="Helvetica" pitchFamily="2" charset="0"/>
              </a:rPr>
              <a:t>Olga Lopez-Acevedo</a:t>
            </a:r>
            <a:r>
              <a:rPr lang="en-US" sz="1400" dirty="0">
                <a:latin typeface="Helvetica" pitchFamily="2" charset="0"/>
              </a:rPr>
              <a:t> (Universidad de Antioquia), Pilar </a:t>
            </a:r>
            <a:r>
              <a:rPr lang="en-US" sz="1400" dirty="0" err="1">
                <a:latin typeface="Helvetica" pitchFamily="2" charset="0"/>
              </a:rPr>
              <a:t>Cossio</a:t>
            </a:r>
            <a:r>
              <a:rPr lang="en-US" sz="1400" dirty="0">
                <a:latin typeface="Helvetica" pitchFamily="2" charset="0"/>
              </a:rPr>
              <a:t> (Flatiron Institute)</a:t>
            </a:r>
            <a:endParaRPr lang="en-US" sz="1400" dirty="0">
              <a:effectLst/>
              <a:latin typeface="Helvetica" pitchFamily="2" charset="0"/>
            </a:endParaRP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41F276E-5EA9-900C-7E3A-F737D686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81266" b="73530"/>
          <a:stretch/>
        </p:blipFill>
        <p:spPr>
          <a:xfrm>
            <a:off x="818830" y="4165362"/>
            <a:ext cx="1541721" cy="1234747"/>
          </a:xfrm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F2A883A6-0590-0241-950D-8C516683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31" y="1804111"/>
            <a:ext cx="2171469" cy="13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8ECF5CC-D8C8-C7F7-C9DE-0E9B8BC94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22" y="1803239"/>
            <a:ext cx="1441610" cy="138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B5DC62-88B9-8FA1-2396-EBAA2F5F3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3445" y="4110568"/>
            <a:ext cx="1663700" cy="152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5BB718-43D4-5B42-06C2-2DDD586C89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077" y="2370874"/>
            <a:ext cx="4713413" cy="362570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9C1B0B1-5464-200B-E135-667746B770C1}"/>
              </a:ext>
            </a:extLst>
          </p:cNvPr>
          <p:cNvSpPr/>
          <p:nvPr/>
        </p:nvSpPr>
        <p:spPr>
          <a:xfrm>
            <a:off x="7338686" y="6391150"/>
            <a:ext cx="14963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[in preparation]</a:t>
            </a:r>
            <a:endParaRPr lang="en-US" sz="14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028B954-00F8-597D-C557-C9D0E79798A6}"/>
              </a:ext>
            </a:extLst>
          </p:cNvPr>
          <p:cNvSpPr txBox="1">
            <a:spLocks/>
          </p:cNvSpPr>
          <p:nvPr/>
        </p:nvSpPr>
        <p:spPr>
          <a:xfrm>
            <a:off x="308919" y="1435058"/>
            <a:ext cx="8526162" cy="5460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System Font Regular"/>
              <a:buChar char="▷"/>
              <a:defRPr sz="1800" b="0" kern="1200">
                <a:solidFill>
                  <a:srgbClr val="000090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Target density given by Density Functional Theory: 2 metastable isomers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Local sampler: Molecular Dynamics</a:t>
            </a: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Adaptive  MCMC jumping between isomers</a:t>
            </a:r>
          </a:p>
          <a:p>
            <a:pPr lvl="1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Using here a mixture of flows</a:t>
            </a:r>
          </a:p>
          <a:p>
            <a:pPr marL="0" indent="0">
              <a:buNone/>
            </a:pP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buFont typeface="Courier New" panose="02070309020205020404" pitchFamily="49" charset="0"/>
              <a:buNone/>
            </a:pP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2AE0FD-4B7D-A2FC-6245-1A24C8C2D0E7}"/>
              </a:ext>
            </a:extLst>
          </p:cNvPr>
          <p:cNvSpPr/>
          <p:nvPr/>
        </p:nvSpPr>
        <p:spPr>
          <a:xfrm>
            <a:off x="4959932" y="2198807"/>
            <a:ext cx="35068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2 dimension projection of </a:t>
            </a:r>
          </a:p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the free energy surface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AD0250F8-54F0-D568-E112-AC1ADE651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29842">
            <a:off x="5444060" y="4589012"/>
            <a:ext cx="753957" cy="75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7B755441-537D-9989-7C76-EB36291C8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762" y="3068439"/>
            <a:ext cx="617237" cy="53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70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uiExpand="1" build="p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7B1FE4-F649-317B-1F34-770EF6E0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524" y="2904502"/>
            <a:ext cx="1946476" cy="3327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92AD201-E2C0-BE75-AB16-D05017ED229E}"/>
                  </a:ext>
                </a:extLst>
              </p14:cNvPr>
              <p14:cNvContentPartPr/>
              <p14:nvPr/>
            </p14:nvContentPartPr>
            <p14:xfrm>
              <a:off x="5933251" y="2836084"/>
              <a:ext cx="1897560" cy="4557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92AD201-E2C0-BE75-AB16-D05017ED22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79251" y="2728084"/>
                <a:ext cx="2005200" cy="671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D84BC-E8F0-D02B-8EC0-39DDB233B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337085-EF05-B51E-B4CB-C29155E7A28F}"/>
              </a:ext>
            </a:extLst>
          </p:cNvPr>
          <p:cNvSpPr txBox="1">
            <a:spLocks/>
          </p:cNvSpPr>
          <p:nvPr/>
        </p:nvSpPr>
        <p:spPr>
          <a:xfrm>
            <a:off x="753762" y="2900856"/>
            <a:ext cx="8229600" cy="773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FR" dirty="0"/>
              <a:t>Suppose you can train a model  				  ,</a:t>
            </a:r>
            <a:br>
              <a:rPr lang="en-FR" dirty="0"/>
            </a:br>
            <a:r>
              <a:rPr lang="en-FR" dirty="0"/>
              <a:t>what do you gain?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7F3428A-2AB4-A606-2F83-48742D556A75}"/>
                  </a:ext>
                </a:extLst>
              </p14:cNvPr>
              <p14:cNvContentPartPr/>
              <p14:nvPr/>
            </p14:nvContentPartPr>
            <p14:xfrm>
              <a:off x="2416411" y="2881804"/>
              <a:ext cx="1926000" cy="351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7F3428A-2AB4-A606-2F83-48742D556A7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62411" y="2774164"/>
                <a:ext cx="2033640" cy="5673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5853611-0111-3A22-A20D-73C5B2680BFD}"/>
              </a:ext>
            </a:extLst>
          </p:cNvPr>
          <p:cNvSpPr/>
          <p:nvPr/>
        </p:nvSpPr>
        <p:spPr>
          <a:xfrm>
            <a:off x="460436" y="1145009"/>
            <a:ext cx="2720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182EC0"/>
                </a:solidFill>
                <a:latin typeface="Helvetica" pitchFamily="2" charset="0"/>
              </a:rPr>
              <a:t>Variational inference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8D49BA-4EC4-4E7A-B120-C30DA126B6EF}"/>
              </a:ext>
            </a:extLst>
          </p:cNvPr>
          <p:cNvSpPr/>
          <p:nvPr/>
        </p:nvSpPr>
        <p:spPr>
          <a:xfrm>
            <a:off x="2648018" y="1078874"/>
            <a:ext cx="2720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182EC0"/>
                </a:solidFill>
                <a:latin typeface="Helvetica" pitchFamily="2" charset="0"/>
              </a:rPr>
              <a:t>Adaptive MCMCs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15424-BC93-CD90-3E8A-87D6BBBAB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7379" y="1577739"/>
            <a:ext cx="1346200" cy="30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BE8610-FC91-13DC-ED31-7DE368108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9411" y="1438239"/>
            <a:ext cx="1257300" cy="3175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6936BB-19ED-13D5-A1D2-89A370638F3D}"/>
              </a:ext>
            </a:extLst>
          </p:cNvPr>
          <p:cNvCxnSpPr/>
          <p:nvPr/>
        </p:nvCxnSpPr>
        <p:spPr>
          <a:xfrm flipH="1" flipV="1">
            <a:off x="2239617" y="1882539"/>
            <a:ext cx="649357" cy="754644"/>
          </a:xfrm>
          <a:prstGeom prst="straightConnector1">
            <a:avLst/>
          </a:prstGeom>
          <a:ln w="28575">
            <a:solidFill>
              <a:srgbClr val="182E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AC3320-C358-E05C-FC6E-2D7836E0770C}"/>
              </a:ext>
            </a:extLst>
          </p:cNvPr>
          <p:cNvCxnSpPr>
            <a:cxnSpLocks/>
          </p:cNvCxnSpPr>
          <p:nvPr/>
        </p:nvCxnSpPr>
        <p:spPr>
          <a:xfrm flipV="1">
            <a:off x="3815118" y="1801864"/>
            <a:ext cx="128232" cy="833011"/>
          </a:xfrm>
          <a:prstGeom prst="straightConnector1">
            <a:avLst/>
          </a:prstGeom>
          <a:ln w="28575">
            <a:solidFill>
              <a:srgbClr val="182E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4AB4AA-3C18-E370-BB1D-A056FA09A68A}"/>
              </a:ext>
            </a:extLst>
          </p:cNvPr>
          <p:cNvCxnSpPr>
            <a:cxnSpLocks/>
          </p:cNvCxnSpPr>
          <p:nvPr/>
        </p:nvCxnSpPr>
        <p:spPr>
          <a:xfrm flipV="1">
            <a:off x="4304971" y="2118746"/>
            <a:ext cx="959918" cy="525999"/>
          </a:xfrm>
          <a:prstGeom prst="straightConnector1">
            <a:avLst/>
          </a:prstGeom>
          <a:ln w="28575">
            <a:solidFill>
              <a:srgbClr val="182E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B5A0CC4A-D76C-8903-FE52-5366C4E867A2}"/>
              </a:ext>
            </a:extLst>
          </p:cNvPr>
          <p:cNvSpPr/>
          <p:nvPr/>
        </p:nvSpPr>
        <p:spPr>
          <a:xfrm>
            <a:off x="4835600" y="1504156"/>
            <a:ext cx="2720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182EC0"/>
                </a:solidFill>
                <a:latin typeface="Helvetica" pitchFamily="2" charset="0"/>
              </a:rPr>
              <a:t>Annealed training/</a:t>
            </a:r>
            <a:br>
              <a:rPr lang="en-US" sz="1600" i="1" dirty="0">
                <a:solidFill>
                  <a:srgbClr val="182EC0"/>
                </a:solidFill>
                <a:latin typeface="Helvetica" pitchFamily="2" charset="0"/>
              </a:rPr>
            </a:br>
            <a:r>
              <a:rPr lang="en-US" sz="1600" i="1" dirty="0">
                <a:solidFill>
                  <a:srgbClr val="182EC0"/>
                </a:solidFill>
                <a:latin typeface="Helvetica" pitchFamily="2" charset="0"/>
              </a:rPr>
              <a:t>Sequential Monte Carlo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F7F5D05-9DE6-EEB0-32A6-8FE8912D2048}"/>
              </a:ext>
            </a:extLst>
          </p:cNvPr>
          <p:cNvSpPr txBox="1">
            <a:spLocks/>
          </p:cNvSpPr>
          <p:nvPr/>
        </p:nvSpPr>
        <p:spPr>
          <a:xfrm>
            <a:off x="2553058" y="3975114"/>
            <a:ext cx="5837179" cy="2401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System Font Regular"/>
              <a:buChar char="▷"/>
              <a:defRPr sz="1800" b="0" kern="1200">
                <a:solidFill>
                  <a:srgbClr val="000090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sz="2800" dirty="0">
                <a:solidFill>
                  <a:schemeClr val="bg1">
                    <a:lumMod val="50000"/>
                  </a:schemeClr>
                </a:solidFill>
              </a:rPr>
              <a:t>A lot!</a:t>
            </a:r>
            <a:endParaRPr lang="en-FR" sz="23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System Font Regular"/>
              <a:buNone/>
            </a:pPr>
            <a:endParaRPr lang="en-FR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8B3842-89C8-3317-6F61-CC507BBEC902}"/>
              </a:ext>
            </a:extLst>
          </p:cNvPr>
          <p:cNvSpPr/>
          <p:nvPr/>
        </p:nvSpPr>
        <p:spPr>
          <a:xfrm>
            <a:off x="5489719" y="3901774"/>
            <a:ext cx="2720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>
                <a:solidFill>
                  <a:srgbClr val="182EC0"/>
                </a:solidFill>
                <a:latin typeface="Helvetica" pitchFamily="2" charset="0"/>
              </a:rPr>
              <a:t>Always possible?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CEFC8F-3CEB-6A33-F617-D1FC4D41B80C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849762" y="3429000"/>
            <a:ext cx="0" cy="472774"/>
          </a:xfrm>
          <a:prstGeom prst="straightConnector1">
            <a:avLst/>
          </a:prstGeom>
          <a:ln w="28575">
            <a:solidFill>
              <a:srgbClr val="182E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7063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B4993-ED82-C795-9725-14D8D2E00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94" y="420985"/>
            <a:ext cx="8229600" cy="434352"/>
          </a:xfrm>
        </p:spPr>
        <p:txBody>
          <a:bodyPr/>
          <a:lstStyle/>
          <a:p>
            <a:r>
              <a:rPr lang="en-FR" dirty="0"/>
              <a:t>Is the model good enough to be useful? Is the sampling converged?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1B516-4978-988E-F925-97F9BD35D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3443"/>
            <a:ext cx="8229600" cy="7166290"/>
          </a:xfrm>
        </p:spPr>
        <p:txBody>
          <a:bodyPr>
            <a:normAutofit/>
          </a:bodyPr>
          <a:lstStyle/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Key observables:</a:t>
            </a: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FR" dirty="0"/>
              <a:t>Neural Importance Sampling </a:t>
            </a:r>
          </a:p>
          <a:p>
            <a:pPr marL="914400" lvl="2" indent="0">
              <a:buNone/>
            </a:pPr>
            <a:endParaRPr lang="en-FR" dirty="0"/>
          </a:p>
          <a:p>
            <a:pPr marL="914400" lvl="2" indent="0">
              <a:buNone/>
            </a:pPr>
            <a:endParaRPr lang="en-FR" dirty="0"/>
          </a:p>
          <a:p>
            <a:pPr marL="914400" lvl="2" indent="0">
              <a:buNone/>
            </a:pPr>
            <a:r>
              <a:rPr lang="en-FR" dirty="0"/>
              <a:t>Participation ratio</a:t>
            </a:r>
          </a:p>
          <a:p>
            <a:pPr marL="914400" lvl="2" indent="0">
              <a:buNone/>
            </a:pPr>
            <a:endParaRPr lang="en-FR" dirty="0"/>
          </a:p>
          <a:p>
            <a:pPr marL="914400" lvl="2" indent="0">
              <a:buNone/>
            </a:pPr>
            <a:endParaRPr lang="en-FR" dirty="0"/>
          </a:p>
          <a:p>
            <a:pPr lvl="1"/>
            <a:r>
              <a:rPr lang="en-FR" dirty="0"/>
              <a:t>Independent Metropolis Hastings:</a:t>
            </a:r>
          </a:p>
          <a:p>
            <a:pPr marL="914400" lvl="2" indent="0">
              <a:buNone/>
            </a:pPr>
            <a:r>
              <a:rPr lang="en-FR" dirty="0"/>
              <a:t>Acceptance rate of the proposal</a:t>
            </a:r>
          </a:p>
          <a:p>
            <a:pPr marL="914400" lvl="2" indent="0">
              <a:buNone/>
            </a:pPr>
            <a:endParaRPr lang="en-FR" dirty="0"/>
          </a:p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What is going to make the method fail? Discrepancies </a:t>
            </a:r>
          </a:p>
          <a:p>
            <a:pPr lvl="1"/>
            <a:endParaRPr lang="en-FR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FR" dirty="0"/>
              <a:t>Posteriors/Targets too intricate to be represented</a:t>
            </a:r>
          </a:p>
          <a:p>
            <a:pPr lvl="1"/>
            <a:r>
              <a:rPr lang="en-FR" dirty="0"/>
              <a:t> Dimensionality …</a:t>
            </a: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Can we be less ambitious but still take advantage of the generative models?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E2CB6-1F29-B954-7F6D-29648C0B7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5736A8-D4D2-732E-2757-FAFDAFFCE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629" y="1774672"/>
            <a:ext cx="2095500" cy="533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77E200-B79A-A600-4158-8BA5FF61D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100" y="2702312"/>
            <a:ext cx="2184400" cy="584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6CD9CE-0020-6EF1-8C40-6A3BBBD5F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4100" y="3624304"/>
            <a:ext cx="3314700" cy="546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2F460F-7296-9446-1E2D-2C68D169D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4700" y="4563450"/>
            <a:ext cx="11938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0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DAD4-F584-F0A2-F873-7AB1F486B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99" y="197986"/>
            <a:ext cx="8229600" cy="434352"/>
          </a:xfrm>
        </p:spPr>
        <p:txBody>
          <a:bodyPr/>
          <a:lstStyle/>
          <a:p>
            <a:r>
              <a:rPr lang="en-FR" dirty="0"/>
              <a:t>Pre-conditioning local samplers with flows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02B9E-114F-E92F-740B-BF8497033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8912"/>
            <a:ext cx="8229600" cy="6051293"/>
          </a:xfrm>
        </p:spPr>
        <p:txBody>
          <a:bodyPr>
            <a:normAutofit lnSpcReduction="10000"/>
          </a:bodyPr>
          <a:lstStyle/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FR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“</a:t>
            </a:r>
            <a:r>
              <a:rPr lang="en-FR" sz="1700" dirty="0">
                <a:solidFill>
                  <a:schemeClr val="bg1">
                    <a:lumMod val="50000"/>
                  </a:schemeClr>
                </a:solidFill>
              </a:rPr>
              <a:t>Neutra-MCMC”: Run a gradient-based local sampler (HMC, MALA) in the latent space</a:t>
            </a:r>
          </a:p>
          <a:p>
            <a:endParaRPr lang="en-FR" sz="17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R" sz="1700" dirty="0">
                <a:solidFill>
                  <a:schemeClr val="bg1">
                    <a:lumMod val="50000"/>
                  </a:schemeClr>
                </a:solidFill>
              </a:rPr>
              <a:t>Why? Local samplers are more robust in high-dimension, and are greatly helped by preconditionning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6DDBF-A8E9-60BC-FCF5-FA83AEF6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6AA341DA-C4CA-DD1D-AFA4-42987A5509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7976" y="2818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42D82D-FB93-A26E-6DEE-260F1A4F5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58" t="50683" b="-559"/>
          <a:stretch/>
        </p:blipFill>
        <p:spPr>
          <a:xfrm>
            <a:off x="4790966" y="2737679"/>
            <a:ext cx="1567227" cy="15207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D78DDE6-4169-0606-C9AE-98331AE5DA0E}"/>
              </a:ext>
            </a:extLst>
          </p:cNvPr>
          <p:cNvGrpSpPr/>
          <p:nvPr/>
        </p:nvGrpSpPr>
        <p:grpSpPr>
          <a:xfrm>
            <a:off x="4193628" y="1640838"/>
            <a:ext cx="597338" cy="316383"/>
            <a:chOff x="4207964" y="2177718"/>
            <a:chExt cx="597338" cy="316383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5FDF054-4DCB-02DB-FE01-8FFB514777B5}"/>
                </a:ext>
              </a:extLst>
            </p:cNvPr>
            <p:cNvCxnSpPr>
              <a:cxnSpLocks/>
            </p:cNvCxnSpPr>
            <p:nvPr/>
          </p:nvCxnSpPr>
          <p:spPr>
            <a:xfrm>
              <a:off x="4207964" y="2494101"/>
              <a:ext cx="5973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C59878-B1DD-3EFA-285B-7B5E4E266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7627" y="2177718"/>
              <a:ext cx="190500" cy="1778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4557AC-762E-54C0-5454-087D2D35FF68}"/>
              </a:ext>
            </a:extLst>
          </p:cNvPr>
          <p:cNvGrpSpPr/>
          <p:nvPr/>
        </p:nvGrpSpPr>
        <p:grpSpPr>
          <a:xfrm>
            <a:off x="4141241" y="3496461"/>
            <a:ext cx="594000" cy="494376"/>
            <a:chOff x="4131620" y="4033341"/>
            <a:chExt cx="594000" cy="49437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AE05DC7-F38C-F227-B9F7-EBC0E35F406F}"/>
                </a:ext>
              </a:extLst>
            </p:cNvPr>
            <p:cNvCxnSpPr>
              <a:cxnSpLocks/>
            </p:cNvCxnSpPr>
            <p:nvPr/>
          </p:nvCxnSpPr>
          <p:spPr>
            <a:xfrm>
              <a:off x="4131620" y="4033341"/>
              <a:ext cx="594000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CC68F58-9E80-9B59-32C4-93CECF6EE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2720" y="4273717"/>
              <a:ext cx="342900" cy="25400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A8C1BE5-6A2D-23F8-3346-98AE307A5703}"/>
              </a:ext>
            </a:extLst>
          </p:cNvPr>
          <p:cNvSpPr txBox="1"/>
          <p:nvPr/>
        </p:nvSpPr>
        <p:spPr>
          <a:xfrm>
            <a:off x="120594" y="6555029"/>
            <a:ext cx="89028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[Li &amp; Wang 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PRL 2018</a:t>
            </a:r>
            <a:r>
              <a:rPr lang="en-GB" sz="1400" i="1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Wu et al.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PRL 2019,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Noé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Science 2019,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Hoffman et al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arXiv:1903.03704]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9B0063-94BB-6B8C-18D5-FC09DAE22E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06" t="50683" r="76164" b="-558"/>
          <a:stretch/>
        </p:blipFill>
        <p:spPr>
          <a:xfrm>
            <a:off x="2504187" y="2709782"/>
            <a:ext cx="1567227" cy="152079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12C6646-01FC-D817-B36D-21E967E619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653" y="3990837"/>
            <a:ext cx="2362200" cy="5842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25F37E3-710F-8CDF-C342-3DA00B7D5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06" r="76164" b="51443"/>
          <a:stretch/>
        </p:blipFill>
        <p:spPr>
          <a:xfrm>
            <a:off x="2504187" y="1164390"/>
            <a:ext cx="1567227" cy="148056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4738827-971E-9642-79F7-94C947049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958" b="49318"/>
          <a:stretch/>
        </p:blipFill>
        <p:spPr>
          <a:xfrm>
            <a:off x="4797235" y="1164390"/>
            <a:ext cx="1567227" cy="154539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AC8A89E-A451-A83E-FF5A-95DE1B8CF8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580" y="989979"/>
            <a:ext cx="2590800" cy="6096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94FDD4E-B553-6D2C-C575-EE8B786EB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9745" y="3384998"/>
            <a:ext cx="508000" cy="228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707DDE1-BAF3-C7C0-F5D2-62F511C618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5661" y="1827163"/>
            <a:ext cx="5588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16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FDA7F-07DD-A4F9-ACC9-65F046646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8" y="167160"/>
            <a:ext cx="8449606" cy="434352"/>
          </a:xfrm>
        </p:spPr>
        <p:txBody>
          <a:bodyPr/>
          <a:lstStyle/>
          <a:p>
            <a:r>
              <a:rPr lang="en-FR" dirty="0"/>
              <a:t>Flow proposals vs latent local jumps 1/2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EF7E1-4850-64C6-2D8F-E2B3B713C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91" y="1081534"/>
            <a:ext cx="8229600" cy="5238916"/>
          </a:xfrm>
        </p:spPr>
        <p:txBody>
          <a:bodyPr>
            <a:normAutofit/>
          </a:bodyPr>
          <a:lstStyle/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Preconditioned gradient-based sampling typically more robust to poor flows</a:t>
            </a: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But learned transport maps do not eras multimodality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9FA9D-8F35-E7AE-6616-D1A9CD78D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6BD9CA-0703-7950-69C7-C91435823235}"/>
              </a:ext>
            </a:extLst>
          </p:cNvPr>
          <p:cNvSpPr/>
          <p:nvPr/>
        </p:nvSpPr>
        <p:spPr>
          <a:xfrm>
            <a:off x="381735" y="652162"/>
            <a:ext cx="6992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Helvetica" pitchFamily="2" charset="0"/>
              </a:rPr>
              <a:t>With Louis </a:t>
            </a:r>
            <a:r>
              <a:rPr lang="en-US" sz="1400" dirty="0" err="1">
                <a:effectLst/>
                <a:latin typeface="Helvetica" pitchFamily="2" charset="0"/>
              </a:rPr>
              <a:t>Grenioux</a:t>
            </a:r>
            <a:r>
              <a:rPr lang="en-US" sz="1400" dirty="0">
                <a:effectLst/>
                <a:latin typeface="Helvetica" pitchFamily="2" charset="0"/>
              </a:rPr>
              <a:t> &amp; Christoph </a:t>
            </a:r>
            <a:r>
              <a:rPr lang="en-US" sz="1400" dirty="0" err="1">
                <a:effectLst/>
                <a:latin typeface="Helvetica" pitchFamily="2" charset="0"/>
              </a:rPr>
              <a:t>Schönle</a:t>
            </a:r>
            <a:r>
              <a:rPr lang="en-US" sz="1400" dirty="0">
                <a:effectLst/>
                <a:latin typeface="Helvetica" pitchFamily="2" charset="0"/>
              </a:rPr>
              <a:t> (École Polytechnique)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88E752-5462-A029-7C1E-426361EDA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56"/>
          <a:stretch/>
        </p:blipFill>
        <p:spPr>
          <a:xfrm>
            <a:off x="5038081" y="1503978"/>
            <a:ext cx="3177806" cy="2598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BBFF9F-4C4E-6498-6EA9-6F24291522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589" y="1711808"/>
            <a:ext cx="3321316" cy="2326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FF1BE4-F71A-7C9D-B611-AFA2B740E0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37" t="53588" r="29269" b="9962"/>
          <a:stretch/>
        </p:blipFill>
        <p:spPr>
          <a:xfrm>
            <a:off x="2690630" y="5044387"/>
            <a:ext cx="1761910" cy="15360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C78E8A-335A-4960-0631-AB198E424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2801" t="14919" r="28305" b="48631"/>
          <a:stretch/>
        </p:blipFill>
        <p:spPr>
          <a:xfrm>
            <a:off x="613915" y="5044387"/>
            <a:ext cx="1761910" cy="153609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DBC612F-8735-DFCC-6830-3742A2D4C2A5}"/>
              </a:ext>
            </a:extLst>
          </p:cNvPr>
          <p:cNvGrpSpPr/>
          <p:nvPr/>
        </p:nvGrpSpPr>
        <p:grpSpPr>
          <a:xfrm>
            <a:off x="2198190" y="5537493"/>
            <a:ext cx="597338" cy="316383"/>
            <a:chOff x="4207964" y="2177718"/>
            <a:chExt cx="597338" cy="31638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C6F03C8-24FC-D3FF-C508-07594E3887FF}"/>
                </a:ext>
              </a:extLst>
            </p:cNvPr>
            <p:cNvCxnSpPr>
              <a:cxnSpLocks/>
            </p:cNvCxnSpPr>
            <p:nvPr/>
          </p:nvCxnSpPr>
          <p:spPr>
            <a:xfrm>
              <a:off x="4207964" y="2494101"/>
              <a:ext cx="5973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8DF0B-3C87-6E69-9189-C70B236B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7627" y="2177718"/>
              <a:ext cx="190500" cy="1778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56728FA-F437-0AB0-E464-0B03F76433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741" t="53394" r="-635" b="10156"/>
          <a:stretch/>
        </p:blipFill>
        <p:spPr>
          <a:xfrm>
            <a:off x="7081605" y="5044387"/>
            <a:ext cx="1761910" cy="15360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5BB3A5-9B1E-304F-13C6-9DD99CE476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54" t="15620" r="59052" b="47930"/>
          <a:stretch/>
        </p:blipFill>
        <p:spPr>
          <a:xfrm>
            <a:off x="5004890" y="5044387"/>
            <a:ext cx="1761910" cy="153609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DCF3E33-F4EA-31E5-96E4-9ECEF469CACB}"/>
              </a:ext>
            </a:extLst>
          </p:cNvPr>
          <p:cNvGrpSpPr/>
          <p:nvPr/>
        </p:nvGrpSpPr>
        <p:grpSpPr>
          <a:xfrm>
            <a:off x="6589165" y="5537493"/>
            <a:ext cx="597338" cy="316383"/>
            <a:chOff x="4207964" y="2177718"/>
            <a:chExt cx="597338" cy="31638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CEA210E-998F-9A9C-235E-043E107A79BB}"/>
                </a:ext>
              </a:extLst>
            </p:cNvPr>
            <p:cNvCxnSpPr>
              <a:cxnSpLocks/>
            </p:cNvCxnSpPr>
            <p:nvPr/>
          </p:nvCxnSpPr>
          <p:spPr>
            <a:xfrm>
              <a:off x="4207964" y="2494101"/>
              <a:ext cx="59733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5B0C4F6-14FE-DF91-C2D9-A941872D4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7627" y="2177718"/>
              <a:ext cx="190500" cy="17780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A9ACE3D-34B1-4129-0295-EC6D000FC8E0}"/>
              </a:ext>
            </a:extLst>
          </p:cNvPr>
          <p:cNvSpPr/>
          <p:nvPr/>
        </p:nvSpPr>
        <p:spPr>
          <a:xfrm>
            <a:off x="1015782" y="4705833"/>
            <a:ext cx="2720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err="1">
                <a:solidFill>
                  <a:srgbClr val="182EC0"/>
                </a:solidFill>
                <a:latin typeface="Helvetica" pitchFamily="2" charset="0"/>
              </a:rPr>
              <a:t>NeutraMALA</a:t>
            </a:r>
            <a:endParaRPr lang="en-US" sz="1600" i="1" dirty="0">
              <a:solidFill>
                <a:srgbClr val="182EC0"/>
              </a:solidFill>
              <a:latin typeface="Helvetica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EA4464B-1FC9-3BF0-546E-F6AFFFC60477}"/>
              </a:ext>
            </a:extLst>
          </p:cNvPr>
          <p:cNvSpPr/>
          <p:nvPr/>
        </p:nvSpPr>
        <p:spPr>
          <a:xfrm>
            <a:off x="5489719" y="4705571"/>
            <a:ext cx="27200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err="1">
                <a:solidFill>
                  <a:srgbClr val="182EC0"/>
                </a:solidFill>
                <a:latin typeface="Helvetica" pitchFamily="2" charset="0"/>
              </a:rPr>
              <a:t>FlowMC</a:t>
            </a:r>
            <a:endParaRPr lang="en-US" sz="1600" i="1" dirty="0">
              <a:solidFill>
                <a:srgbClr val="182EC0"/>
              </a:solidFill>
              <a:latin typeface="Helvetica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5D08AD-0E9B-B08D-E064-51C5145D0813}"/>
              </a:ext>
            </a:extLst>
          </p:cNvPr>
          <p:cNvSpPr/>
          <p:nvPr/>
        </p:nvSpPr>
        <p:spPr>
          <a:xfrm>
            <a:off x="132100" y="6595437"/>
            <a:ext cx="8879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[Cornish et al. ICML 2020.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Salmona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2022.]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8EFB3B-1625-D4C2-639E-423C3BC6E202}"/>
              </a:ext>
            </a:extLst>
          </p:cNvPr>
          <p:cNvSpPr/>
          <p:nvPr/>
        </p:nvSpPr>
        <p:spPr>
          <a:xfrm>
            <a:off x="5381306" y="443589"/>
            <a:ext cx="3630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2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Grenioux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Durmus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Moulines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&amp; MG,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ICML 2023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970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EF7E1-4850-64C6-2D8F-E2B3B713C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591" y="1081534"/>
            <a:ext cx="8229600" cy="5238916"/>
          </a:xfrm>
        </p:spPr>
        <p:txBody>
          <a:bodyPr>
            <a:normAutofit/>
          </a:bodyPr>
          <a:lstStyle/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Partial updates in latent space allow mixing while improving acceptance: GflowMC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9FA9D-8F35-E7AE-6616-D1A9CD78D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6BD9CA-0703-7950-69C7-C91435823235}"/>
              </a:ext>
            </a:extLst>
          </p:cNvPr>
          <p:cNvSpPr/>
          <p:nvPr/>
        </p:nvSpPr>
        <p:spPr>
          <a:xfrm>
            <a:off x="381735" y="652162"/>
            <a:ext cx="6992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Helvetica" pitchFamily="2" charset="0"/>
              </a:rPr>
              <a:t>With Louis </a:t>
            </a:r>
            <a:r>
              <a:rPr lang="en-US" sz="1400" dirty="0" err="1">
                <a:effectLst/>
                <a:latin typeface="Helvetica" pitchFamily="2" charset="0"/>
              </a:rPr>
              <a:t>Grenioux</a:t>
            </a:r>
            <a:r>
              <a:rPr lang="en-US" sz="1400" dirty="0">
                <a:effectLst/>
                <a:latin typeface="Helvetica" pitchFamily="2" charset="0"/>
              </a:rPr>
              <a:t> &amp; Christoph </a:t>
            </a:r>
            <a:r>
              <a:rPr lang="en-US" sz="1400" dirty="0" err="1">
                <a:effectLst/>
                <a:latin typeface="Helvetica" pitchFamily="2" charset="0"/>
              </a:rPr>
              <a:t>Schönle</a:t>
            </a:r>
            <a:r>
              <a:rPr lang="en-US" sz="1400" dirty="0">
                <a:effectLst/>
                <a:latin typeface="Helvetica" pitchFamily="2" charset="0"/>
              </a:rPr>
              <a:t> (École Polytechnique)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8EFB3B-1625-D4C2-639E-423C3BC6E202}"/>
              </a:ext>
            </a:extLst>
          </p:cNvPr>
          <p:cNvSpPr/>
          <p:nvPr/>
        </p:nvSpPr>
        <p:spPr>
          <a:xfrm>
            <a:off x="5381306" y="443589"/>
            <a:ext cx="3630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2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Schönle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&amp; MG,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NeurIPS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Workshop 2023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]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0EF3E784-1E7B-B8AC-A7F6-501F94BCF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55" t="69462" r="44972"/>
          <a:stretch/>
        </p:blipFill>
        <p:spPr>
          <a:xfrm>
            <a:off x="937748" y="4158945"/>
            <a:ext cx="2162815" cy="2191051"/>
          </a:xfrm>
          <a:prstGeom prst="rect">
            <a:avLst/>
          </a:prstGeom>
        </p:spPr>
      </p:pic>
      <p:pic>
        <p:nvPicPr>
          <p:cNvPr id="19" name="Content Placeholder 5">
            <a:extLst>
              <a:ext uri="{FF2B5EF4-FFF2-40B4-BE49-F238E27FC236}">
                <a16:creationId xmlns:a16="http://schemas.microsoft.com/office/drawing/2014/main" id="{E007B29C-046A-1ACD-20E8-97798C7F92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06" t="14765" r="44218" b="54698"/>
          <a:stretch/>
        </p:blipFill>
        <p:spPr>
          <a:xfrm>
            <a:off x="937748" y="1439961"/>
            <a:ext cx="2197702" cy="2191051"/>
          </a:xfrm>
          <a:prstGeom prst="rect">
            <a:avLst/>
          </a:prstGeom>
        </p:spPr>
      </p:pic>
      <p:pic>
        <p:nvPicPr>
          <p:cNvPr id="24" name="Content Placeholder 5">
            <a:extLst>
              <a:ext uri="{FF2B5EF4-FFF2-40B4-BE49-F238E27FC236}">
                <a16:creationId xmlns:a16="http://schemas.microsoft.com/office/drawing/2014/main" id="{85C5690E-0DFA-78F4-BA65-50FD42176D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107" t="17446" r="1731" b="55425"/>
          <a:stretch/>
        </p:blipFill>
        <p:spPr>
          <a:xfrm>
            <a:off x="5893745" y="1595129"/>
            <a:ext cx="1984937" cy="1909615"/>
          </a:xfrm>
          <a:prstGeom prst="rect">
            <a:avLst/>
          </a:prstGeom>
        </p:spPr>
      </p:pic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9588B008-EFD6-CDDE-83ED-79F9085BA8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88" t="71625" r="1259" b="1241"/>
          <a:stretch/>
        </p:blipFill>
        <p:spPr>
          <a:xfrm>
            <a:off x="5977843" y="4277025"/>
            <a:ext cx="1900839" cy="192881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5C9E520-24DD-FF9A-5DC1-CC997288BF4C}"/>
              </a:ext>
            </a:extLst>
          </p:cNvPr>
          <p:cNvCxnSpPr>
            <a:cxnSpLocks/>
          </p:cNvCxnSpPr>
          <p:nvPr/>
        </p:nvCxnSpPr>
        <p:spPr>
          <a:xfrm>
            <a:off x="1626644" y="3602551"/>
            <a:ext cx="0" cy="726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037EC76-B949-B48B-A8EA-BA7EAAB04F41}"/>
              </a:ext>
            </a:extLst>
          </p:cNvPr>
          <p:cNvCxnSpPr>
            <a:cxnSpLocks/>
          </p:cNvCxnSpPr>
          <p:nvPr/>
        </p:nvCxnSpPr>
        <p:spPr>
          <a:xfrm flipV="1">
            <a:off x="7509642" y="3550619"/>
            <a:ext cx="0" cy="726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0B2457B-78CA-E418-1C78-2EDB4E87A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0082" y="3841671"/>
            <a:ext cx="228600" cy="2286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B22B130-084A-D87B-119B-1B3BFC31C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579" y="3811899"/>
            <a:ext cx="419100" cy="317500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16B9A25-136C-D5BB-83A5-61121EAEEEBA}"/>
              </a:ext>
            </a:extLst>
          </p:cNvPr>
          <p:cNvCxnSpPr>
            <a:cxnSpLocks/>
          </p:cNvCxnSpPr>
          <p:nvPr/>
        </p:nvCxnSpPr>
        <p:spPr>
          <a:xfrm>
            <a:off x="3270231" y="5312009"/>
            <a:ext cx="26235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A5A1A385-5D5C-3763-4F82-16E5982C5975}"/>
              </a:ext>
            </a:extLst>
          </p:cNvPr>
          <p:cNvSpPr/>
          <p:nvPr/>
        </p:nvSpPr>
        <p:spPr>
          <a:xfrm>
            <a:off x="3457795" y="4831987"/>
            <a:ext cx="21628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Helvetica" pitchFamily="2" charset="0"/>
              </a:rPr>
              <a:t>Metropolis-within-Gibbs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6577D08-758C-A9C3-BF8D-E7F093F3ACE5}"/>
              </a:ext>
            </a:extLst>
          </p:cNvPr>
          <p:cNvSpPr/>
          <p:nvPr/>
        </p:nvSpPr>
        <p:spPr>
          <a:xfrm>
            <a:off x="3252165" y="5532975"/>
            <a:ext cx="2435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effectLst/>
                <a:latin typeface="Helvetica" pitchFamily="2" charset="0"/>
              </a:rPr>
              <a:t>update clusters of </a:t>
            </a:r>
          </a:p>
          <a:p>
            <a:pPr algn="ctr"/>
            <a:r>
              <a:rPr lang="en-US" sz="1400" i="1" dirty="0">
                <a:effectLst/>
                <a:latin typeface="Helvetica" pitchFamily="2" charset="0"/>
              </a:rPr>
              <a:t>latent variables</a:t>
            </a:r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C03FE4A2-725D-5F83-1864-CF48C95F8D13}"/>
              </a:ext>
            </a:extLst>
          </p:cNvPr>
          <p:cNvSpPr txBox="1">
            <a:spLocks/>
          </p:cNvSpPr>
          <p:nvPr/>
        </p:nvSpPr>
        <p:spPr>
          <a:xfrm>
            <a:off x="160638" y="167160"/>
            <a:ext cx="8449606" cy="4343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FR" dirty="0"/>
              <a:t>Flow proposals vs latent</a:t>
            </a:r>
            <a:r>
              <a:rPr lang="en-FR" strike="sngStrike" dirty="0"/>
              <a:t> local </a:t>
            </a:r>
            <a:r>
              <a:rPr lang="en-FR" dirty="0"/>
              <a:t>partial jumps 2/2</a:t>
            </a:r>
          </a:p>
        </p:txBody>
      </p:sp>
    </p:spTree>
    <p:extLst>
      <p:ext uri="{BB962C8B-B14F-4D97-AF65-F5344CB8AC3E}">
        <p14:creationId xmlns:p14="http://schemas.microsoft.com/office/powerpoint/2010/main" val="404220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CE1E7-6F56-92E9-5B9E-F0CC46888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2 Python packages I am aware off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8F2C9-7C8A-D475-39FD-0746B1B16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flowMC</a:t>
            </a:r>
            <a:r>
              <a:rPr lang="en-FR" dirty="0"/>
              <a:t>  </a:t>
            </a:r>
            <a:br>
              <a:rPr lang="en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Wong et al. 2022</a:t>
            </a:r>
            <a:br>
              <a:rPr lang="en-FR" dirty="0"/>
            </a:br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(adaptive MCMC) </a:t>
            </a:r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endParaRPr lang="en-FR" dirty="0"/>
          </a:p>
          <a:p>
            <a:pPr marL="0" indent="0">
              <a:buNone/>
            </a:pPr>
            <a:endParaRPr lang="en-FR" dirty="0"/>
          </a:p>
          <a:p>
            <a:pPr marL="0" indent="0">
              <a:buNone/>
            </a:pPr>
            <a:endParaRPr lang="en-FR" dirty="0"/>
          </a:p>
          <a:p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pocoMC </a:t>
            </a:r>
            <a:br>
              <a:rPr lang="en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18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Karamanis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al. 2022</a:t>
            </a:r>
            <a:br>
              <a:rPr lang="en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(preconditioned SMC)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C4010-F2B1-9B84-E7B2-224D5F1C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67B07-D750-7F97-93D5-A7439A4A82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613" b="825"/>
          <a:stretch/>
        </p:blipFill>
        <p:spPr>
          <a:xfrm>
            <a:off x="5130510" y="871057"/>
            <a:ext cx="3438502" cy="2510321"/>
          </a:xfrm>
          <a:prstGeom prst="roundRect">
            <a:avLst>
              <a:gd name="adj" fmla="val 1710"/>
            </a:avLst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B43BE6-E70D-0FEE-DDB2-C924C1F4D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2131" y="4085320"/>
            <a:ext cx="3675261" cy="21379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25F90C-1D51-02D8-2AA8-A23C33253199}"/>
              </a:ext>
            </a:extLst>
          </p:cNvPr>
          <p:cNvSpPr txBox="1"/>
          <p:nvPr/>
        </p:nvSpPr>
        <p:spPr>
          <a:xfrm>
            <a:off x="677206" y="1941551"/>
            <a:ext cx="301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latin typeface="PT Mono" panose="02060509020205020204" pitchFamily="49" charset="77"/>
              </a:rPr>
              <a:t>&gt; pip install flowmc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9265B9-6E36-78F9-5E15-A0FBA3F8EB19}"/>
              </a:ext>
            </a:extLst>
          </p:cNvPr>
          <p:cNvSpPr txBox="1"/>
          <p:nvPr/>
        </p:nvSpPr>
        <p:spPr>
          <a:xfrm>
            <a:off x="677206" y="4918059"/>
            <a:ext cx="3012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>
                <a:latin typeface="PT Mono" panose="02060509020205020204" pitchFamily="49" charset="77"/>
              </a:rPr>
              <a:t>&gt; pip install pocomc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31B147-EDFF-DF87-E57F-B2C87D24F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9699" y="5680363"/>
            <a:ext cx="1567180" cy="4274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7630433-847D-BD5A-FA6C-D3EC718CF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6851" y="2613084"/>
            <a:ext cx="1418865" cy="83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9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E2371-D88B-995D-E292-7F1E47585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638" y="401631"/>
            <a:ext cx="8229600" cy="434352"/>
          </a:xfrm>
        </p:spPr>
        <p:txBody>
          <a:bodyPr/>
          <a:lstStyle/>
          <a:p>
            <a:r>
              <a:rPr lang="en-FR" dirty="0"/>
              <a:t>Perspectives &amp;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ADD06-9F2B-DCB2-4B4B-A40E67BBF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70454"/>
            <a:ext cx="8229600" cy="5620386"/>
          </a:xfrm>
        </p:spPr>
        <p:txBody>
          <a:bodyPr>
            <a:normAutofit/>
          </a:bodyPr>
          <a:lstStyle/>
          <a:p>
            <a:r>
              <a:rPr lang="en-FR" dirty="0"/>
              <a:t>Progess in generative modelling suggests a road to machine learning enhance samplers. </a:t>
            </a:r>
            <a:br>
              <a:rPr lang="en-FR" dirty="0"/>
            </a:br>
            <a:br>
              <a:rPr lang="en-FR" dirty="0"/>
            </a:br>
            <a:endParaRPr lang="en-FR" dirty="0"/>
          </a:p>
          <a:p>
            <a:r>
              <a:rPr lang="en-FR" dirty="0"/>
              <a:t>Reaching the level of training accuracy required is not trivial for complex systems.</a:t>
            </a:r>
          </a:p>
          <a:p>
            <a:endParaRPr lang="en-FR" dirty="0"/>
          </a:p>
          <a:p>
            <a:endParaRPr lang="en-FR" dirty="0"/>
          </a:p>
          <a:p>
            <a:r>
              <a:rPr lang="en-FR" dirty="0"/>
              <a:t>Adaptations are possible for continuous time generative models, but are costly. </a:t>
            </a:r>
          </a:p>
          <a:p>
            <a:pPr marL="0" indent="0">
              <a:buNone/>
            </a:pPr>
            <a:endParaRPr lang="en-FR" dirty="0"/>
          </a:p>
          <a:p>
            <a:endParaRPr lang="en-FR" dirty="0"/>
          </a:p>
          <a:p>
            <a:r>
              <a:rPr lang="en-FR" dirty="0"/>
              <a:t>There is no free lunch in finding the modes.</a:t>
            </a:r>
          </a:p>
          <a:p>
            <a:endParaRPr lang="en-FR" dirty="0"/>
          </a:p>
          <a:p>
            <a:endParaRPr lang="en-FR" dirty="0"/>
          </a:p>
          <a:p>
            <a:r>
              <a:rPr lang="en-FR" dirty="0"/>
              <a:t>These methods appear to be well-suited for Bayesian inference problems in moderate dimension (~100)!</a:t>
            </a:r>
          </a:p>
          <a:p>
            <a:endParaRPr lang="en-FR" dirty="0"/>
          </a:p>
          <a:p>
            <a:endParaRPr lang="en-FR" dirty="0"/>
          </a:p>
          <a:p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30E9E-A1D5-D1D3-B531-8963D0B51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43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717E2-1A30-9756-B716-BF5B19B90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Deep generative models based on transport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53BE4-EF1F-9A1F-F5C2-54EBC7B2F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810" y="656257"/>
            <a:ext cx="8229600" cy="5796615"/>
          </a:xfrm>
        </p:spPr>
        <p:txBody>
          <a:bodyPr>
            <a:normAutofit lnSpcReduction="10000"/>
          </a:bodyPr>
          <a:lstStyle/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Deep latent generative models</a:t>
            </a: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Invertible map/transport based models:			</a:t>
            </a:r>
            <a:br>
              <a:rPr lang="en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FR" sz="1200" dirty="0">
                <a:solidFill>
                  <a:schemeClr val="bg1">
                    <a:lumMod val="50000"/>
                  </a:schemeClr>
                </a:solidFill>
              </a:rPr>
              <a:t>(Normalizing flows (discrete time), Neural ODEs, Score-based diffusion models, etc.)</a:t>
            </a:r>
          </a:p>
          <a:p>
            <a:endParaRPr lang="en-FR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2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Training</a:t>
            </a:r>
            <a:endParaRPr lang="en-US" sz="1600" dirty="0"/>
          </a:p>
          <a:p>
            <a:pPr marL="381600" lvl="1">
              <a:lnSpc>
                <a:spcPct val="150000"/>
              </a:lnSpc>
            </a:pPr>
            <a:r>
              <a:rPr lang="en-US" sz="1400" dirty="0"/>
              <a:t>From data samples              assumed to be </a:t>
            </a:r>
            <a:r>
              <a:rPr lang="en-US" sz="1400" dirty="0" err="1"/>
              <a:t>i.i.d</a:t>
            </a:r>
            <a:endParaRPr lang="en-US" sz="1400" dirty="0"/>
          </a:p>
          <a:p>
            <a:pPr marL="895950" lvl="2">
              <a:lnSpc>
                <a:spcPct val="160000"/>
              </a:lnSpc>
            </a:pPr>
            <a:r>
              <a:rPr lang="en-US" sz="1400" dirty="0"/>
              <a:t>Maximum likelihood: minimize</a:t>
            </a:r>
          </a:p>
          <a:p>
            <a:pPr marL="895950" lvl="2">
              <a:lnSpc>
                <a:spcPct val="160000"/>
              </a:lnSpc>
            </a:pPr>
            <a:r>
              <a:rPr lang="en-US" sz="1400" dirty="0"/>
              <a:t>Score based objectives 					</a:t>
            </a:r>
          </a:p>
          <a:p>
            <a:pPr lvl="1">
              <a:lnSpc>
                <a:spcPct val="150000"/>
              </a:lnSpc>
            </a:pPr>
            <a:endParaRPr lang="en-FR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/>
          </a:p>
          <a:p>
            <a:endParaRPr lang="en-FR" sz="1600" dirty="0"/>
          </a:p>
          <a:p>
            <a:pPr marL="0" indent="0">
              <a:buNone/>
            </a:pPr>
            <a:endParaRPr lang="en-FR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69056-99CD-DF6F-12E1-712BDCC2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1</a:t>
            </a:fld>
            <a:endParaRPr lang="fr-FR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2DD1D9-3898-B228-AB83-32DD566D11DC}"/>
              </a:ext>
            </a:extLst>
          </p:cNvPr>
          <p:cNvGrpSpPr/>
          <p:nvPr/>
        </p:nvGrpSpPr>
        <p:grpSpPr>
          <a:xfrm>
            <a:off x="2711261" y="1252555"/>
            <a:ext cx="2134685" cy="1216036"/>
            <a:chOff x="2683375" y="1281180"/>
            <a:chExt cx="1148010" cy="65397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9774B22-777A-46A3-B360-89357BA7A3A9}"/>
                </a:ext>
              </a:extLst>
            </p:cNvPr>
            <p:cNvGrpSpPr/>
            <p:nvPr/>
          </p:nvGrpSpPr>
          <p:grpSpPr>
            <a:xfrm rot="5400000">
              <a:off x="3476481" y="1443932"/>
              <a:ext cx="300595" cy="316728"/>
              <a:chOff x="7359150" y="5538312"/>
              <a:chExt cx="300595" cy="316728"/>
            </a:xfrm>
          </p:grpSpPr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4C1919A4-08FF-CC5E-846F-23246B4CFF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9150" y="5539538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92105CCB-D87B-3A17-49E4-954ED3A0ED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67988" y="5539538"/>
                <a:ext cx="85001" cy="30376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B0D5A3D5-468C-BB8F-3C6F-572C74D324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73180" y="5538312"/>
                <a:ext cx="81826" cy="30785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1CB1662-4450-DFB6-10D2-7C06016078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3843" y="5538312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F66EE323-4311-00AA-3377-1A7CCFB652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72681" y="5538312"/>
                <a:ext cx="85001" cy="30376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94FAE9D9-7356-D7DC-99DD-FB9CF57080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0123" y="5542405"/>
                <a:ext cx="81826" cy="30785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81562AC9-9AC3-4C01-51E4-E67AB65BF3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60786" y="5542405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EF9BFA20-7D46-DD82-B51C-A1CC3A3E3C1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69624" y="5542405"/>
                <a:ext cx="85001" cy="30376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CEB3C0C2-7537-A05D-017C-310AEC3866A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69082" y="5542405"/>
                <a:ext cx="81826" cy="30785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85B42F8-75A6-55A5-5A92-ECAB25EFAF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59745" y="5542405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02B9183-2D02-FE14-2B19-2FB389087C91}"/>
                </a:ext>
              </a:extLst>
            </p:cNvPr>
            <p:cNvGrpSpPr/>
            <p:nvPr/>
          </p:nvGrpSpPr>
          <p:grpSpPr>
            <a:xfrm rot="5400000">
              <a:off x="3106810" y="1446338"/>
              <a:ext cx="300595" cy="316728"/>
              <a:chOff x="7359150" y="5538312"/>
              <a:chExt cx="300595" cy="316728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402F825-9C31-54DF-C369-A14E41D5F66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9150" y="5539538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68FB8241-CC0D-B8A5-5E01-E43BC5F8F1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67988" y="5539538"/>
                <a:ext cx="85001" cy="30376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B0992842-1CC3-A092-B602-1B34FE7B3AE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73180" y="5538312"/>
                <a:ext cx="81826" cy="30785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77987161-F232-3DB4-A5A9-0011CF8E54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3843" y="5538312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F5EC2A5-EC91-FB32-1806-4BB6B34132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72681" y="5538312"/>
                <a:ext cx="85001" cy="30376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6FBB57ED-180D-1098-67FE-459BCB0B2EA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0123" y="5542405"/>
                <a:ext cx="81826" cy="30785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CE9D4EC-A71C-AF5E-412A-393B2378C7E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60786" y="5542405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D6DDEDBE-733C-F902-DD50-A5A9934303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69624" y="5542405"/>
                <a:ext cx="85001" cy="30376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129330BE-CE96-25F5-BC77-E4F9B7AEDE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69082" y="5542405"/>
                <a:ext cx="81826" cy="30785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1ADC8E3A-ADD9-2837-0C33-91E84545CDD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59745" y="5542405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948193-E5BF-31C4-C2C0-C831F7E0783E}"/>
                </a:ext>
              </a:extLst>
            </p:cNvPr>
            <p:cNvGrpSpPr/>
            <p:nvPr/>
          </p:nvGrpSpPr>
          <p:grpSpPr>
            <a:xfrm rot="5400000">
              <a:off x="2743260" y="1446338"/>
              <a:ext cx="300595" cy="316728"/>
              <a:chOff x="7359150" y="5538312"/>
              <a:chExt cx="300595" cy="316728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9F47C28-A04B-2D0D-21C1-9A1A078D944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59150" y="5539538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2F4D3D8-8A9F-53DA-8EB0-EC0ACFF7F0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367988" y="5539538"/>
                <a:ext cx="85001" cy="30376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A1D4E3D-A55D-6CB8-2AA2-9F976093AE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73180" y="5538312"/>
                <a:ext cx="81826" cy="30785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C3C8D48B-7081-FE05-2472-9D18229E8C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63843" y="5538312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C32E20D6-ABC9-F3DC-DC15-31BFAC7B10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472681" y="5538312"/>
                <a:ext cx="85001" cy="30376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99C58D43-4AB8-9049-1568-A5F41C52FC9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70123" y="5542405"/>
                <a:ext cx="81826" cy="30785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EA8DF1B4-DBF9-6A30-FFF8-80973EEBAF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60786" y="5542405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28B73531-5EC6-0598-5FE8-228AB729BA1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569624" y="5542405"/>
                <a:ext cx="85001" cy="303761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2E69FBA-99CF-1C74-472B-651A4C88A9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69082" y="5542405"/>
                <a:ext cx="81826" cy="307854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681074A-200E-1E71-ACDD-567AAAD7E82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659745" y="5542405"/>
                <a:ext cx="0" cy="312635"/>
              </a:xfrm>
              <a:prstGeom prst="straightConnector1">
                <a:avLst/>
              </a:prstGeom>
              <a:ln>
                <a:solidFill>
                  <a:schemeClr val="bg1">
                    <a:lumMod val="50000"/>
                    <a:alpha val="43383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F482B1-3798-EA12-0F51-C0DFCB98CD46}"/>
                </a:ext>
              </a:extLst>
            </p:cNvPr>
            <p:cNvSpPr/>
            <p:nvPr/>
          </p:nvSpPr>
          <p:spPr>
            <a:xfrm>
              <a:off x="2683375" y="1436051"/>
              <a:ext cx="65449" cy="344228"/>
            </a:xfrm>
            <a:prstGeom prst="rect">
              <a:avLst/>
            </a:prstGeom>
            <a:solidFill>
              <a:srgbClr val="182FB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3D421C-6CB8-72D7-3A2A-00FB92E3DF99}"/>
                </a:ext>
              </a:extLst>
            </p:cNvPr>
            <p:cNvSpPr/>
            <p:nvPr/>
          </p:nvSpPr>
          <p:spPr>
            <a:xfrm>
              <a:off x="3049639" y="1362289"/>
              <a:ext cx="63928" cy="491754"/>
            </a:xfrm>
            <a:prstGeom prst="rect">
              <a:avLst/>
            </a:prstGeom>
            <a:solidFill>
              <a:srgbClr val="9CED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09B8752-68DB-6054-F7F6-C2B6E1E72A62}"/>
                </a:ext>
              </a:extLst>
            </p:cNvPr>
            <p:cNvSpPr/>
            <p:nvPr/>
          </p:nvSpPr>
          <p:spPr>
            <a:xfrm>
              <a:off x="3411526" y="1313113"/>
              <a:ext cx="63928" cy="590105"/>
            </a:xfrm>
            <a:prstGeom prst="rect">
              <a:avLst/>
            </a:prstGeom>
            <a:solidFill>
              <a:srgbClr val="9CED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E1FDAC-2345-B27D-BA9E-7780A8F77227}"/>
                </a:ext>
              </a:extLst>
            </p:cNvPr>
            <p:cNvSpPr/>
            <p:nvPr/>
          </p:nvSpPr>
          <p:spPr>
            <a:xfrm>
              <a:off x="3769473" y="1281180"/>
              <a:ext cx="61912" cy="653971"/>
            </a:xfrm>
            <a:prstGeom prst="rect">
              <a:avLst/>
            </a:prstGeom>
            <a:solidFill>
              <a:srgbClr val="182FB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44AFC"/>
                </a:solidFill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AEB9AFC-76AB-DB96-5EC9-37FCF6E97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51866" y="1531006"/>
              <a:ext cx="134984" cy="14398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696F25-5ACF-F3E3-5FCB-E702CA31C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02362" y="1527784"/>
              <a:ext cx="134984" cy="14398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E8C8C05-85A1-7151-8140-BCB9A3B9C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2532" y="1524850"/>
              <a:ext cx="134984" cy="143983"/>
            </a:xfrm>
            <a:prstGeom prst="rect">
              <a:avLst/>
            </a:prstGeom>
          </p:spPr>
        </p:pic>
        <p:sp>
          <p:nvSpPr>
            <p:cNvPr id="16" name="Trapezoid 83">
              <a:extLst>
                <a:ext uri="{FF2B5EF4-FFF2-40B4-BE49-F238E27FC236}">
                  <a16:creationId xmlns:a16="http://schemas.microsoft.com/office/drawing/2014/main" id="{E29AC32D-3B4A-1817-621E-EADB3D876827}"/>
                </a:ext>
              </a:extLst>
            </p:cNvPr>
            <p:cNvSpPr/>
            <p:nvPr/>
          </p:nvSpPr>
          <p:spPr>
            <a:xfrm rot="16200000">
              <a:off x="2750561" y="1507097"/>
              <a:ext cx="304801" cy="200119"/>
            </a:xfrm>
            <a:prstGeom prst="trapezoid">
              <a:avLst>
                <a:gd name="adj" fmla="val 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rapezoid 85">
              <a:extLst>
                <a:ext uri="{FF2B5EF4-FFF2-40B4-BE49-F238E27FC236}">
                  <a16:creationId xmlns:a16="http://schemas.microsoft.com/office/drawing/2014/main" id="{72E151B5-A34F-96CD-3069-BAE25EF11910}"/>
                </a:ext>
              </a:extLst>
            </p:cNvPr>
            <p:cNvSpPr/>
            <p:nvPr/>
          </p:nvSpPr>
          <p:spPr>
            <a:xfrm rot="16200000">
              <a:off x="3105186" y="1507097"/>
              <a:ext cx="304801" cy="200119"/>
            </a:xfrm>
            <a:prstGeom prst="trapezoid">
              <a:avLst>
                <a:gd name="adj" fmla="val 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apezoid 86">
              <a:extLst>
                <a:ext uri="{FF2B5EF4-FFF2-40B4-BE49-F238E27FC236}">
                  <a16:creationId xmlns:a16="http://schemas.microsoft.com/office/drawing/2014/main" id="{E9BC239A-0344-1B82-D1A2-DC89EA880761}"/>
                </a:ext>
              </a:extLst>
            </p:cNvPr>
            <p:cNvSpPr/>
            <p:nvPr/>
          </p:nvSpPr>
          <p:spPr>
            <a:xfrm rot="16200000">
              <a:off x="3476527" y="1507097"/>
              <a:ext cx="304801" cy="200119"/>
            </a:xfrm>
            <a:prstGeom prst="trapezoid">
              <a:avLst>
                <a:gd name="adj" fmla="val 0"/>
              </a:avLst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433144DD-D662-2AA0-EC31-53B26241B3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5598" y="1825052"/>
            <a:ext cx="965200" cy="228600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00CA6295-6467-DF08-0363-54C006E24E59}"/>
              </a:ext>
            </a:extLst>
          </p:cNvPr>
          <p:cNvGrpSpPr/>
          <p:nvPr/>
        </p:nvGrpSpPr>
        <p:grpSpPr>
          <a:xfrm>
            <a:off x="1744316" y="2659830"/>
            <a:ext cx="4374625" cy="1108742"/>
            <a:chOff x="1729751" y="3052517"/>
            <a:chExt cx="4374625" cy="110874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CD83B34-3F8D-DB27-C996-5105CA460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1150" t="34100" r="21778" b="40066"/>
            <a:stretch/>
          </p:blipFill>
          <p:spPr>
            <a:xfrm>
              <a:off x="1729751" y="3052517"/>
              <a:ext cx="751360" cy="75136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80CD098-DA9F-5373-880A-F00AD25A2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9523" t="34105" r="43405" b="40061"/>
            <a:stretch/>
          </p:blipFill>
          <p:spPr>
            <a:xfrm>
              <a:off x="2763628" y="3055513"/>
              <a:ext cx="751360" cy="75136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8AFDDEA-24AA-C67D-A04A-C51DF56066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5124" t="34901" r="57804" b="39265"/>
            <a:stretch/>
          </p:blipFill>
          <p:spPr>
            <a:xfrm>
              <a:off x="3797505" y="3055513"/>
              <a:ext cx="751360" cy="751362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422A1D13-3408-1082-6620-320FF6B2FC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0557" t="34595" r="72371" b="39571"/>
            <a:stretch/>
          </p:blipFill>
          <p:spPr>
            <a:xfrm>
              <a:off x="4831381" y="3059406"/>
              <a:ext cx="751360" cy="751362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1307738-65A4-ACBF-B3E7-AA3935E37006}"/>
                </a:ext>
              </a:extLst>
            </p:cNvPr>
            <p:cNvSpPr/>
            <p:nvPr/>
          </p:nvSpPr>
          <p:spPr>
            <a:xfrm>
              <a:off x="4329093" y="3884260"/>
              <a:ext cx="1775283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Song et al</a:t>
              </a:r>
              <a:r>
                <a:rPr lang="en-US" sz="1200" i="1" dirty="0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. ICLR 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  <a:latin typeface="Helvetica" pitchFamily="2" charset="0"/>
                </a:rPr>
                <a:t>2021</a:t>
              </a:r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588D7023-062B-F924-0482-A7D233A07E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2838" y="1818929"/>
            <a:ext cx="749300" cy="2286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31AA1F41-C5D1-F261-3DB8-A30B7A073CB3}"/>
              </a:ext>
            </a:extLst>
          </p:cNvPr>
          <p:cNvSpPr/>
          <p:nvPr/>
        </p:nvSpPr>
        <p:spPr>
          <a:xfrm>
            <a:off x="7086380" y="1689261"/>
            <a:ext cx="1925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44AFC"/>
                </a:solidFill>
                <a:latin typeface="Helvetica" pitchFamily="2" charset="0"/>
              </a:rPr>
              <a:t>“push-forward” distribution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9AA4AD09-7E9A-A607-9415-40C7A07833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6474" y="1810157"/>
            <a:ext cx="965200" cy="2286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B0F7861-A25E-DA03-55C1-10AB082DD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53582" y="989128"/>
            <a:ext cx="1308100" cy="254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3BF998AF-F160-DC44-F49E-AF9E296F62FE}"/>
              </a:ext>
            </a:extLst>
          </p:cNvPr>
          <p:cNvSpPr/>
          <p:nvPr/>
        </p:nvSpPr>
        <p:spPr>
          <a:xfrm>
            <a:off x="5691604" y="2779083"/>
            <a:ext cx="2148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Helvetica" pitchFamily="2" charset="0"/>
              </a:rPr>
              <a:t>New dog picture for each new base variable!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25ED83C-586C-D706-3EFD-BAD328C5ED3D}"/>
              </a:ext>
            </a:extLst>
          </p:cNvPr>
          <p:cNvSpPr/>
          <p:nvPr/>
        </p:nvSpPr>
        <p:spPr>
          <a:xfrm>
            <a:off x="57649" y="6400233"/>
            <a:ext cx="89543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[“Normalizing flows” Tabak &amp; V.-E.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Commun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. Math. Sci.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2010,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Dinh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ICLR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2017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Papamakarios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JMLR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2021, “Score based diffusion models” Song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ICLR 2021, “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Stochastic interpolants [..]” Albergo et al. arxiv:2303.08797 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etc.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] 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60C986A0-D37F-BCB3-9E04-1F0513BBD1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9032" y="3750511"/>
            <a:ext cx="965200" cy="1905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B92255B-0158-397C-0380-C37D5F63F10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6341"/>
          <a:stretch/>
        </p:blipFill>
        <p:spPr>
          <a:xfrm>
            <a:off x="2666908" y="4466413"/>
            <a:ext cx="3056435" cy="28674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E547E7C6-E883-67D1-96C1-19083FB229A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0223" y="5355711"/>
            <a:ext cx="1981200" cy="5969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56484F48-DD23-F089-5980-B383A31320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21674" y="5169653"/>
            <a:ext cx="584200" cy="2540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74DB73EA-4650-EF1B-5CB0-BACBC5EE3DE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75562" y="5828074"/>
            <a:ext cx="3708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4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3D3A9-B543-1842-8FDA-73D404FC4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282" y="809542"/>
            <a:ext cx="8229600" cy="523891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endParaRPr lang="en-US" sz="3600" dirty="0">
              <a:solidFill>
                <a:schemeClr val="tx1"/>
              </a:solidFill>
            </a:endParaRP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Thank you</a:t>
            </a:r>
            <a:endParaRPr lang="en-US" sz="36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BA8A4-CB5E-7D4C-8287-EAFF70566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t>19</a:t>
            </a:fld>
            <a:endParaRPr lang="fr-F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FD64C-6DF8-4F47-A5B3-0DB34DE5B160}"/>
              </a:ext>
            </a:extLst>
          </p:cNvPr>
          <p:cNvSpPr txBox="1"/>
          <p:nvPr/>
        </p:nvSpPr>
        <p:spPr>
          <a:xfrm>
            <a:off x="102347" y="5521289"/>
            <a:ext cx="1026010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altLang="fr-FR" sz="1400" b="1" dirty="0" err="1">
                <a:solidFill>
                  <a:srgbClr val="000000"/>
                </a:solidFill>
                <a:latin typeface="Helvetica" pitchFamily="2" charset="0"/>
              </a:rPr>
              <a:t>Collaborators</a:t>
            </a:r>
            <a:r>
              <a:rPr lang="fr-FR" altLang="fr-FR" sz="1400" b="1" dirty="0">
                <a:solidFill>
                  <a:srgbClr val="000000"/>
                </a:solidFill>
                <a:latin typeface="Helvetica" pitchFamily="2" charset="0"/>
              </a:rPr>
              <a:t>: </a:t>
            </a:r>
          </a:p>
          <a:p>
            <a:r>
              <a:rPr lang="fr-FR" altLang="fr-FR" sz="1400" dirty="0">
                <a:latin typeface="Helvetica" pitchFamily="2" charset="0"/>
              </a:rPr>
              <a:t>Grant </a:t>
            </a:r>
            <a:r>
              <a:rPr lang="fr-FR" altLang="fr-FR" sz="1400" dirty="0" err="1">
                <a:latin typeface="Helvetica" pitchFamily="2" charset="0"/>
              </a:rPr>
              <a:t>Rotskoff</a:t>
            </a:r>
            <a:r>
              <a:rPr lang="fr-FR" altLang="fr-FR" sz="1400" dirty="0">
                <a:latin typeface="Helvetica" pitchFamily="2" charset="0"/>
              </a:rPr>
              <a:t> (Stanford), Éric Vanden-</a:t>
            </a:r>
            <a:r>
              <a:rPr lang="fr-FR" altLang="fr-FR" sz="1400" dirty="0" err="1">
                <a:latin typeface="Helvetica" pitchFamily="2" charset="0"/>
              </a:rPr>
              <a:t>Eijnden</a:t>
            </a:r>
            <a:r>
              <a:rPr lang="fr-FR" altLang="fr-FR" sz="1400" dirty="0">
                <a:latin typeface="Helvetica" pitchFamily="2" charset="0"/>
              </a:rPr>
              <a:t> (Courant Institute, NYU)</a:t>
            </a:r>
          </a:p>
          <a:p>
            <a:r>
              <a:rPr lang="fr-FR" altLang="fr-FR" sz="1400" dirty="0">
                <a:latin typeface="Helvetica" pitchFamily="2" charset="0"/>
              </a:rPr>
              <a:t>Louis </a:t>
            </a:r>
            <a:r>
              <a:rPr lang="fr-FR" altLang="fr-FR" sz="1400" dirty="0" err="1">
                <a:latin typeface="Helvetica" pitchFamily="2" charset="0"/>
              </a:rPr>
              <a:t>Grenioux</a:t>
            </a:r>
            <a:r>
              <a:rPr lang="fr-FR" altLang="fr-FR" sz="1400" dirty="0">
                <a:latin typeface="Helvetica" pitchFamily="2" charset="0"/>
              </a:rPr>
              <a:t>, Christoph </a:t>
            </a:r>
            <a:r>
              <a:rPr lang="fr-FR" altLang="fr-FR" sz="1400" dirty="0" err="1">
                <a:latin typeface="Helvetica" pitchFamily="2" charset="0"/>
              </a:rPr>
              <a:t>Schönle</a:t>
            </a:r>
            <a:r>
              <a:rPr lang="fr-FR" altLang="fr-FR" sz="1400" dirty="0">
                <a:latin typeface="Helvetica" pitchFamily="2" charset="0"/>
              </a:rPr>
              <a:t>, Alain </a:t>
            </a:r>
            <a:r>
              <a:rPr lang="fr-FR" altLang="fr-FR" sz="1400" dirty="0" err="1">
                <a:latin typeface="Helvetica" pitchFamily="2" charset="0"/>
              </a:rPr>
              <a:t>Durmus</a:t>
            </a:r>
            <a:r>
              <a:rPr lang="fr-FR" altLang="fr-FR" sz="1400" dirty="0">
                <a:latin typeface="Helvetica" pitchFamily="2" charset="0"/>
              </a:rPr>
              <a:t> &amp; </a:t>
            </a:r>
            <a:r>
              <a:rPr lang="fr-FR" altLang="fr-FR" sz="1400" dirty="0" err="1">
                <a:latin typeface="Helvetica" pitchFamily="2" charset="0"/>
              </a:rPr>
              <a:t>Eric</a:t>
            </a:r>
            <a:r>
              <a:rPr lang="fr-FR" altLang="fr-FR" sz="1400" dirty="0">
                <a:latin typeface="Helvetica" pitchFamily="2" charset="0"/>
              </a:rPr>
              <a:t> Moulines (École Polytechnique)</a:t>
            </a:r>
            <a:br>
              <a:rPr lang="fr-FR" altLang="fr-FR" sz="1400" dirty="0">
                <a:latin typeface="Helvetica" pitchFamily="2" charset="0"/>
              </a:rPr>
            </a:br>
            <a:r>
              <a:rPr lang="fr-FR" sz="1400" dirty="0">
                <a:latin typeface="Helvetica" pitchFamily="2" charset="0"/>
              </a:rPr>
              <a:t>Pilar </a:t>
            </a:r>
            <a:r>
              <a:rPr lang="fr-FR" sz="1400" dirty="0" err="1">
                <a:latin typeface="Helvetica" pitchFamily="2" charset="0"/>
              </a:rPr>
              <a:t>Cossio</a:t>
            </a:r>
            <a:r>
              <a:rPr lang="fr-FR" sz="1400" dirty="0">
                <a:latin typeface="Helvetica" pitchFamily="2" charset="0"/>
              </a:rPr>
              <a:t> (</a:t>
            </a:r>
            <a:r>
              <a:rPr lang="fr-FR" sz="1400" dirty="0" err="1">
                <a:latin typeface="Helvetica" pitchFamily="2" charset="0"/>
              </a:rPr>
              <a:t>Flatiron</a:t>
            </a:r>
            <a:r>
              <a:rPr lang="fr-FR" sz="1400" dirty="0">
                <a:latin typeface="Helvetica" pitchFamily="2" charset="0"/>
              </a:rPr>
              <a:t>, CCM), Olga Lopez Acevedo &amp; Ana Molina </a:t>
            </a:r>
            <a:r>
              <a:rPr lang="fr-FR" sz="1400" dirty="0" err="1">
                <a:latin typeface="Helvetica" pitchFamily="2" charset="0"/>
              </a:rPr>
              <a:t>Taborda</a:t>
            </a:r>
            <a:r>
              <a:rPr lang="fr-FR" sz="1400" dirty="0">
                <a:latin typeface="Helvetica" pitchFamily="2" charset="0"/>
              </a:rPr>
              <a:t> (</a:t>
            </a:r>
            <a:r>
              <a:rPr lang="fr-FR" sz="1400" dirty="0" err="1">
                <a:latin typeface="Helvetica" pitchFamily="2" charset="0"/>
              </a:rPr>
              <a:t>Universidad</a:t>
            </a:r>
            <a:r>
              <a:rPr lang="fr-FR" sz="1400" dirty="0">
                <a:latin typeface="Helvetica" pitchFamily="2" charset="0"/>
              </a:rPr>
              <a:t> de Antioquia)</a:t>
            </a:r>
          </a:p>
          <a:p>
            <a:r>
              <a:rPr lang="fr-FR" sz="1400" dirty="0" err="1">
                <a:latin typeface="Helvetica" pitchFamily="2" charset="0"/>
              </a:rPr>
              <a:t>Kaze</a:t>
            </a:r>
            <a:r>
              <a:rPr lang="fr-FR" sz="1400" dirty="0">
                <a:latin typeface="Helvetica" pitchFamily="2" charset="0"/>
              </a:rPr>
              <a:t> Wong &amp; Dan Foreman-</a:t>
            </a:r>
            <a:r>
              <a:rPr lang="fr-FR" sz="1400" dirty="0" err="1">
                <a:latin typeface="Helvetica" pitchFamily="2" charset="0"/>
              </a:rPr>
              <a:t>Mackey</a:t>
            </a:r>
            <a:r>
              <a:rPr lang="fr-FR" sz="1400" dirty="0">
                <a:latin typeface="Helvetica" pitchFamily="2" charset="0"/>
              </a:rPr>
              <a:t> (</a:t>
            </a:r>
            <a:r>
              <a:rPr lang="fr-FR" sz="1400" dirty="0" err="1">
                <a:latin typeface="Helvetica" pitchFamily="2" charset="0"/>
              </a:rPr>
              <a:t>Flatiron</a:t>
            </a:r>
            <a:r>
              <a:rPr lang="fr-FR" sz="1400" dirty="0">
                <a:latin typeface="Helvetica" pitchFamily="2" charset="0"/>
              </a:rPr>
              <a:t>, CCA)</a:t>
            </a:r>
          </a:p>
        </p:txBody>
      </p:sp>
    </p:spTree>
    <p:extLst>
      <p:ext uri="{BB962C8B-B14F-4D97-AF65-F5344CB8AC3E}">
        <p14:creationId xmlns:p14="http://schemas.microsoft.com/office/powerpoint/2010/main" val="2779925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33B47-38BB-872C-8D1D-E88290715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Based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DF72F-DA9E-0EED-0124-74F745311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94" y="722933"/>
            <a:ext cx="8637448" cy="645049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GB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effectLst/>
              </a:rPr>
              <a:t>M. </a:t>
            </a:r>
            <a:r>
              <a:rPr lang="en-GB" sz="1400" dirty="0" err="1">
                <a:effectLst/>
              </a:rPr>
              <a:t>Gabrié</a:t>
            </a:r>
            <a:r>
              <a:rPr lang="en-GB" sz="1400" dirty="0">
                <a:effectLst/>
              </a:rPr>
              <a:t>, G. M. </a:t>
            </a:r>
            <a:r>
              <a:rPr lang="en-GB" sz="1400" dirty="0" err="1">
                <a:effectLst/>
              </a:rPr>
              <a:t>Rotskof</a:t>
            </a:r>
            <a:r>
              <a:rPr lang="en-GB" sz="1400" dirty="0">
                <a:effectLst/>
              </a:rPr>
              <a:t>, and E. Vanden-</a:t>
            </a:r>
            <a:r>
              <a:rPr lang="en-GB" sz="1400" dirty="0" err="1">
                <a:effectLst/>
              </a:rPr>
              <a:t>Eijnden</a:t>
            </a:r>
            <a:r>
              <a:rPr lang="en-GB" sz="1400" dirty="0">
                <a:effectLst/>
              </a:rPr>
              <a:t>, ‘Efﬁcient Bayesian Sampling Using Normalizing Flows to Assist Markov Chain Monte Carlo Methods’, </a:t>
            </a:r>
            <a:r>
              <a:rPr lang="en-GB" sz="1400" i="1" dirty="0">
                <a:effectLst/>
              </a:rPr>
              <a:t>ICML workshop 2021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400" i="1" dirty="0">
              <a:effectLst/>
            </a:endParaRPr>
          </a:p>
          <a:p>
            <a:pPr>
              <a:spcBef>
                <a:spcPts val="0"/>
              </a:spcBef>
            </a:pPr>
            <a:r>
              <a:rPr lang="en-GB" sz="1400" dirty="0">
                <a:effectLst/>
              </a:rPr>
              <a:t>M. </a:t>
            </a:r>
            <a:r>
              <a:rPr lang="en-GB" sz="1400" dirty="0" err="1">
                <a:effectLst/>
              </a:rPr>
              <a:t>Gabrié</a:t>
            </a:r>
            <a:r>
              <a:rPr lang="en-GB" sz="1400" dirty="0">
                <a:effectLst/>
              </a:rPr>
              <a:t>, G. M. </a:t>
            </a:r>
            <a:r>
              <a:rPr lang="en-GB" sz="1400" dirty="0" err="1">
                <a:effectLst/>
              </a:rPr>
              <a:t>Rotskoff</a:t>
            </a:r>
            <a:r>
              <a:rPr lang="en-GB" sz="1400" dirty="0">
                <a:effectLst/>
              </a:rPr>
              <a:t>, and E. Vanden-</a:t>
            </a:r>
            <a:r>
              <a:rPr lang="en-GB" sz="1400" dirty="0" err="1">
                <a:effectLst/>
              </a:rPr>
              <a:t>Eijnden</a:t>
            </a:r>
            <a:r>
              <a:rPr lang="en-GB" sz="1400" dirty="0">
                <a:effectLst/>
              </a:rPr>
              <a:t>, ‘Adaptive Monte Carlo augmented with normalizing flows’, </a:t>
            </a:r>
            <a:r>
              <a:rPr lang="en-GB" sz="1400" i="1" dirty="0">
                <a:effectLst/>
              </a:rPr>
              <a:t>PNAS 2022</a:t>
            </a:r>
            <a:endParaRPr lang="en-GB" sz="1400" dirty="0">
              <a:effectLst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effectLst/>
              </a:rPr>
              <a:t>J. A. </a:t>
            </a:r>
            <a:r>
              <a:rPr lang="en-GB" sz="1400" dirty="0" err="1">
                <a:effectLst/>
              </a:rPr>
              <a:t>Brofos</a:t>
            </a:r>
            <a:r>
              <a:rPr lang="en-GB" sz="1400" dirty="0">
                <a:effectLst/>
              </a:rPr>
              <a:t>, M. </a:t>
            </a:r>
            <a:r>
              <a:rPr lang="en-GB" sz="1400" dirty="0" err="1">
                <a:effectLst/>
              </a:rPr>
              <a:t>Gabrié</a:t>
            </a:r>
            <a:r>
              <a:rPr lang="en-GB" sz="1400" dirty="0">
                <a:effectLst/>
              </a:rPr>
              <a:t>, M. A. Brubaker, and R. R. Lederman, ‘Adaptation of the Independent Metropolis-Hastings Sampler with Normalizing Flow Proposals’. </a:t>
            </a:r>
            <a:r>
              <a:rPr lang="en-GB" sz="1400" i="1" dirty="0">
                <a:effectLst/>
              </a:rPr>
              <a:t>AISTAT 2022</a:t>
            </a:r>
            <a:endParaRPr lang="en-GB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sz="1400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effectLst/>
              </a:rPr>
              <a:t>S. </a:t>
            </a:r>
            <a:r>
              <a:rPr lang="en-GB" sz="1400" dirty="0" err="1">
                <a:effectLst/>
              </a:rPr>
              <a:t>Samsonov</a:t>
            </a:r>
            <a:r>
              <a:rPr lang="en-GB" sz="1400" dirty="0">
                <a:effectLst/>
              </a:rPr>
              <a:t>, E. </a:t>
            </a:r>
            <a:r>
              <a:rPr lang="en-GB" sz="1400" dirty="0" err="1">
                <a:effectLst/>
              </a:rPr>
              <a:t>Lagutin</a:t>
            </a:r>
            <a:r>
              <a:rPr lang="en-GB" sz="1400" dirty="0">
                <a:effectLst/>
              </a:rPr>
              <a:t>, M. </a:t>
            </a:r>
            <a:r>
              <a:rPr lang="en-GB" sz="1400" dirty="0" err="1">
                <a:effectLst/>
              </a:rPr>
              <a:t>Gabrié</a:t>
            </a:r>
            <a:r>
              <a:rPr lang="en-GB" sz="1400" dirty="0">
                <a:effectLst/>
              </a:rPr>
              <a:t>, A. </a:t>
            </a:r>
            <a:r>
              <a:rPr lang="en-GB" sz="1400" dirty="0" err="1">
                <a:effectLst/>
              </a:rPr>
              <a:t>Durmus</a:t>
            </a:r>
            <a:r>
              <a:rPr lang="en-GB" sz="1400" dirty="0">
                <a:effectLst/>
              </a:rPr>
              <a:t>, A. </a:t>
            </a:r>
            <a:r>
              <a:rPr lang="en-GB" sz="1400" dirty="0" err="1">
                <a:effectLst/>
              </a:rPr>
              <a:t>Naumov</a:t>
            </a:r>
            <a:r>
              <a:rPr lang="en-GB" sz="1400" dirty="0">
                <a:effectLst/>
              </a:rPr>
              <a:t>, and E. </a:t>
            </a:r>
            <a:r>
              <a:rPr lang="en-GB" sz="1400" dirty="0" err="1">
                <a:effectLst/>
              </a:rPr>
              <a:t>Moulines</a:t>
            </a:r>
            <a:r>
              <a:rPr lang="en-GB" sz="1400" dirty="0">
                <a:effectLst/>
              </a:rPr>
              <a:t>, ‘Local-Global MCMC kernels: the best of both worlds’, in </a:t>
            </a:r>
            <a:r>
              <a:rPr lang="en-GB" sz="1400" i="1" dirty="0">
                <a:effectLst/>
              </a:rPr>
              <a:t>Neural Information Processing Systems</a:t>
            </a:r>
            <a:r>
              <a:rPr lang="en-GB" sz="1400" dirty="0">
                <a:effectLst/>
              </a:rPr>
              <a:t>, 2022.</a:t>
            </a:r>
            <a:endParaRPr lang="en-GB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sz="1400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effectLst/>
              </a:rPr>
              <a:t>K. W. K. Wong, M. </a:t>
            </a:r>
            <a:r>
              <a:rPr lang="en-GB" sz="1400" dirty="0" err="1">
                <a:effectLst/>
              </a:rPr>
              <a:t>Gabrié</a:t>
            </a:r>
            <a:r>
              <a:rPr lang="en-GB" sz="1400" dirty="0">
                <a:effectLst/>
              </a:rPr>
              <a:t>, and D. Foreman-Mackey, ‘</a:t>
            </a:r>
            <a:r>
              <a:rPr lang="en-GB" sz="1400" dirty="0" err="1">
                <a:effectLst/>
              </a:rPr>
              <a:t>flowMC</a:t>
            </a:r>
            <a:r>
              <a:rPr lang="en-GB" sz="1400" dirty="0">
                <a:effectLst/>
              </a:rPr>
              <a:t>: Normalizing-flow enhanced sampling package for probabilistic inference in Jax’. Accepted at </a:t>
            </a:r>
            <a:r>
              <a:rPr lang="en-GB" sz="1400" i="1" dirty="0">
                <a:effectLst/>
              </a:rPr>
              <a:t>Journal of Open Science Software 2023</a:t>
            </a:r>
            <a:endParaRPr lang="en-GB" sz="1400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sz="1400" i="1" dirty="0">
              <a:effectLst/>
            </a:endParaRPr>
          </a:p>
          <a:p>
            <a:pPr>
              <a:spcBef>
                <a:spcPts val="0"/>
              </a:spcBef>
            </a:pPr>
            <a:r>
              <a:rPr lang="en-GB" sz="1400" dirty="0">
                <a:effectLst/>
              </a:rPr>
              <a:t>L. </a:t>
            </a:r>
            <a:r>
              <a:rPr lang="en-GB" sz="1400" dirty="0" err="1">
                <a:effectLst/>
              </a:rPr>
              <a:t>Grenioux</a:t>
            </a:r>
            <a:r>
              <a:rPr lang="en-GB" sz="1400" dirty="0">
                <a:effectLst/>
              </a:rPr>
              <a:t>, A. </a:t>
            </a:r>
            <a:r>
              <a:rPr lang="en-GB" sz="1400" dirty="0" err="1">
                <a:effectLst/>
              </a:rPr>
              <a:t>Durmus</a:t>
            </a:r>
            <a:r>
              <a:rPr lang="en-GB" sz="1400" dirty="0">
                <a:effectLst/>
              </a:rPr>
              <a:t>, </a:t>
            </a:r>
            <a:r>
              <a:rPr lang="en-GB" sz="1400" dirty="0" err="1">
                <a:effectLst/>
              </a:rPr>
              <a:t>É</a:t>
            </a:r>
            <a:r>
              <a:rPr lang="en-GB" sz="1400" dirty="0">
                <a:effectLst/>
              </a:rPr>
              <a:t>. </a:t>
            </a:r>
            <a:r>
              <a:rPr lang="en-GB" sz="1400" dirty="0" err="1">
                <a:effectLst/>
              </a:rPr>
              <a:t>Moulines</a:t>
            </a:r>
            <a:r>
              <a:rPr lang="en-GB" sz="1400" dirty="0">
                <a:effectLst/>
              </a:rPr>
              <a:t>, and M. </a:t>
            </a:r>
            <a:r>
              <a:rPr lang="en-GB" sz="1400" dirty="0" err="1">
                <a:effectLst/>
              </a:rPr>
              <a:t>Gabrié</a:t>
            </a:r>
            <a:r>
              <a:rPr lang="en-GB" sz="1400" dirty="0">
                <a:effectLst/>
              </a:rPr>
              <a:t>, ‘On Sampling with Approximate Transport Maps’. ICML </a:t>
            </a:r>
            <a:r>
              <a:rPr lang="en-GB" sz="1400" dirty="0"/>
              <a:t>2023</a:t>
            </a:r>
          </a:p>
          <a:p>
            <a:pPr>
              <a:spcBef>
                <a:spcPts val="0"/>
              </a:spcBef>
            </a:pPr>
            <a:endParaRPr lang="en-GB" sz="1400" dirty="0">
              <a:effectLst/>
            </a:endParaRPr>
          </a:p>
          <a:p>
            <a:pPr>
              <a:spcBef>
                <a:spcPts val="0"/>
              </a:spcBef>
            </a:pPr>
            <a:r>
              <a:rPr lang="en-GB" sz="1400" dirty="0">
                <a:effectLst/>
              </a:rPr>
              <a:t>L. </a:t>
            </a:r>
            <a:r>
              <a:rPr lang="en-GB" sz="1400" dirty="0" err="1">
                <a:effectLst/>
              </a:rPr>
              <a:t>Grenioux</a:t>
            </a:r>
            <a:r>
              <a:rPr lang="en-GB" sz="1400" dirty="0">
                <a:effectLst/>
              </a:rPr>
              <a:t>, </a:t>
            </a:r>
            <a:r>
              <a:rPr lang="en-GB" sz="1400" dirty="0" err="1">
                <a:effectLst/>
              </a:rPr>
              <a:t>É</a:t>
            </a:r>
            <a:r>
              <a:rPr lang="en-GB" sz="1400" dirty="0">
                <a:effectLst/>
              </a:rPr>
              <a:t>. </a:t>
            </a:r>
            <a:r>
              <a:rPr lang="en-GB" sz="1400" dirty="0" err="1">
                <a:effectLst/>
              </a:rPr>
              <a:t>Moulines</a:t>
            </a:r>
            <a:r>
              <a:rPr lang="en-GB" sz="1400" dirty="0">
                <a:effectLst/>
              </a:rPr>
              <a:t>, and M. </a:t>
            </a:r>
            <a:r>
              <a:rPr lang="en-GB" sz="1400" dirty="0" err="1">
                <a:effectLst/>
              </a:rPr>
              <a:t>Gabrié</a:t>
            </a:r>
            <a:r>
              <a:rPr lang="en-GB" sz="1400" dirty="0">
                <a:effectLst/>
              </a:rPr>
              <a:t>,  ‘</a:t>
            </a:r>
            <a:r>
              <a:rPr lang="en-GB" sz="1400" dirty="0"/>
              <a:t>Balanced Training of Energy Based Models’, SPIGM Workshop, ICML 2023 </a:t>
            </a:r>
          </a:p>
          <a:p>
            <a:pPr>
              <a:spcBef>
                <a:spcPts val="0"/>
              </a:spcBef>
            </a:pPr>
            <a:endParaRPr lang="en-GB" sz="1400" dirty="0">
              <a:effectLst/>
            </a:endParaRPr>
          </a:p>
          <a:p>
            <a:pPr>
              <a:spcBef>
                <a:spcPts val="0"/>
              </a:spcBef>
            </a:pPr>
            <a:r>
              <a:rPr lang="en-GB" sz="1400" dirty="0"/>
              <a:t>C. </a:t>
            </a:r>
            <a:r>
              <a:rPr lang="en-GB" sz="1400" dirty="0" err="1"/>
              <a:t>Schönle</a:t>
            </a:r>
            <a:r>
              <a:rPr lang="en-GB" sz="1400" dirty="0"/>
              <a:t> and M. </a:t>
            </a:r>
            <a:r>
              <a:rPr lang="en-GB" sz="1400" dirty="0" err="1"/>
              <a:t>Gabrié</a:t>
            </a:r>
            <a:r>
              <a:rPr lang="en-GB" sz="1400" dirty="0"/>
              <a:t>, ‘Optimizing Markov Chain Monte Carlo Convergence with Normalizing Flows and Gibbs Sampling’. AI for Science Workshop, </a:t>
            </a:r>
            <a:r>
              <a:rPr lang="en-GB" sz="1400" dirty="0" err="1"/>
              <a:t>NeurIPS</a:t>
            </a:r>
            <a:r>
              <a:rPr lang="en-GB" sz="1400" dirty="0"/>
              <a:t> 2023</a:t>
            </a:r>
          </a:p>
          <a:p>
            <a:pPr>
              <a:spcBef>
                <a:spcPts val="0"/>
              </a:spcBef>
            </a:pPr>
            <a:endParaRPr lang="en-GB" sz="1400" dirty="0">
              <a:effectLst/>
            </a:endParaRPr>
          </a:p>
          <a:p>
            <a:pPr>
              <a:spcBef>
                <a:spcPts val="0"/>
              </a:spcBef>
            </a:pPr>
            <a:endParaRPr lang="en-GB" sz="1400" dirty="0">
              <a:effectLst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GB" sz="1400" i="1" dirty="0">
              <a:effectLst/>
            </a:endParaRPr>
          </a:p>
          <a:p>
            <a:endParaRPr lang="en-FR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085DAC-DB11-6719-3317-C0460BF3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869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B406DE4-09D7-B6FE-9BE3-4F6669CD6456}"/>
              </a:ext>
            </a:extLst>
          </p:cNvPr>
          <p:cNvSpPr txBox="1">
            <a:spLocks/>
          </p:cNvSpPr>
          <p:nvPr/>
        </p:nvSpPr>
        <p:spPr>
          <a:xfrm>
            <a:off x="325099" y="831503"/>
            <a:ext cx="8229600" cy="6129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System Font Regular"/>
              <a:buChar char="▷"/>
              <a:defRPr sz="1800" b="0" kern="1200">
                <a:solidFill>
                  <a:srgbClr val="000090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Φ</a:t>
            </a:r>
            <a:r>
              <a:rPr lang="en-US" sz="1600" i="1" baseline="30000" dirty="0">
                <a:solidFill>
                  <a:schemeClr val="bg1">
                    <a:lumMod val="50000"/>
                  </a:schemeClr>
                </a:solidFill>
              </a:rPr>
              <a:t>4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model: Retain local couplings of the action</a:t>
            </a:r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6D38AB8-9524-6FEA-44A9-59781B28E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581" y="1333194"/>
            <a:ext cx="1903459" cy="15227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D9B4F9-2F4A-A74F-A32C-AA1DD5F7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72" y="355955"/>
            <a:ext cx="8229600" cy="434352"/>
          </a:xfrm>
        </p:spPr>
        <p:txBody>
          <a:bodyPr/>
          <a:lstStyle/>
          <a:p>
            <a:r>
              <a:rPr lang="en-US" dirty="0"/>
              <a:t>One key idea is physics informed learning:</a:t>
            </a:r>
            <a:br>
              <a:rPr lang="en-US" dirty="0"/>
            </a:br>
            <a:r>
              <a:rPr lang="en-US" dirty="0"/>
              <a:t>for instance system tailored base measure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8F91EC-74D5-EA42-B8C4-AE206222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49762" y="177320"/>
            <a:ext cx="2133600" cy="365125"/>
          </a:xfrm>
        </p:spPr>
        <p:txBody>
          <a:bodyPr/>
          <a:lstStyle/>
          <a:p>
            <a:fld id="{5E80B4EF-C236-9649-A124-62B43B57FCCC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03B79C-00E0-EA4B-B755-3BB5296B6F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096" b="3112"/>
          <a:stretch/>
        </p:blipFill>
        <p:spPr>
          <a:xfrm>
            <a:off x="1940675" y="4259635"/>
            <a:ext cx="1842561" cy="17668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C0343B4-57AD-9647-89A1-D33D6858A8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806"/>
          <a:stretch/>
        </p:blipFill>
        <p:spPr>
          <a:xfrm>
            <a:off x="146111" y="4219546"/>
            <a:ext cx="1893486" cy="19399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7AF375-EB0B-BD41-9E17-50D72AF05E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753" t="-573" r="-657" b="3685"/>
          <a:stretch/>
        </p:blipFill>
        <p:spPr>
          <a:xfrm>
            <a:off x="6849762" y="4304741"/>
            <a:ext cx="1842561" cy="176686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022E64-58BF-9C63-9F4F-984909769FA7}"/>
              </a:ext>
            </a:extLst>
          </p:cNvPr>
          <p:cNvSpPr/>
          <p:nvPr/>
        </p:nvSpPr>
        <p:spPr>
          <a:xfrm>
            <a:off x="0" y="6389587"/>
            <a:ext cx="88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[MG,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Rotskoff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&amp; Vanden-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Eijnden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– PNAS 2022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]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Cf Grant’s talk 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1FF18B-71B0-A0AD-77CE-A50C16F00DF5}"/>
              </a:ext>
            </a:extLst>
          </p:cNvPr>
          <p:cNvSpPr/>
          <p:nvPr/>
        </p:nvSpPr>
        <p:spPr>
          <a:xfrm>
            <a:off x="523600" y="3758646"/>
            <a:ext cx="162996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92D050"/>
                </a:solidFill>
                <a:latin typeface="Helvetica" pitchFamily="2" charset="0"/>
              </a:rPr>
              <a:t>Gaussian </a:t>
            </a:r>
          </a:p>
          <a:p>
            <a:pPr algn="ctr"/>
            <a:r>
              <a:rPr lang="en-US" sz="1400" i="1" dirty="0">
                <a:solidFill>
                  <a:srgbClr val="92D050"/>
                </a:solidFill>
                <a:latin typeface="Helvetica" pitchFamily="2" charset="0"/>
              </a:rPr>
              <a:t>white noise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17162A-0E84-4BFC-1A62-BF3C9F41B4AB}"/>
              </a:ext>
            </a:extLst>
          </p:cNvPr>
          <p:cNvSpPr/>
          <p:nvPr/>
        </p:nvSpPr>
        <p:spPr>
          <a:xfrm>
            <a:off x="2321570" y="3502495"/>
            <a:ext cx="147348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92D050"/>
                </a:solidFill>
                <a:latin typeface="Helvetica" pitchFamily="2" charset="0"/>
              </a:rPr>
              <a:t>Base samples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DF002F-692C-6492-1FAB-5EF0E6F47B0C}"/>
              </a:ext>
            </a:extLst>
          </p:cNvPr>
          <p:cNvSpPr/>
          <p:nvPr/>
        </p:nvSpPr>
        <p:spPr>
          <a:xfrm>
            <a:off x="7200821" y="3955768"/>
            <a:ext cx="147348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92D050"/>
                </a:solidFill>
                <a:latin typeface="Helvetica" pitchFamily="2" charset="0"/>
              </a:rPr>
              <a:t>After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B112DB-A69C-6B40-90EB-41C65677AB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120"/>
          <a:stretch/>
        </p:blipFill>
        <p:spPr>
          <a:xfrm>
            <a:off x="5584690" y="1510750"/>
            <a:ext cx="1478322" cy="10156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B92B06-5DD2-EC48-47D2-931194EC45CF}"/>
              </a:ext>
            </a:extLst>
          </p:cNvPr>
          <p:cNvSpPr/>
          <p:nvPr/>
        </p:nvSpPr>
        <p:spPr>
          <a:xfrm>
            <a:off x="4040165" y="2094578"/>
            <a:ext cx="1473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84B8DF"/>
                </a:solidFill>
                <a:latin typeface="Helvetica" pitchFamily="2" charset="0"/>
              </a:rPr>
              <a:t>local potential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B20306-27C0-DB82-9199-8D38D59CF31F}"/>
              </a:ext>
            </a:extLst>
          </p:cNvPr>
          <p:cNvSpPr/>
          <p:nvPr/>
        </p:nvSpPr>
        <p:spPr>
          <a:xfrm>
            <a:off x="2178179" y="2095593"/>
            <a:ext cx="147348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92D050"/>
                </a:solidFill>
                <a:latin typeface="Helvetica" pitchFamily="2" charset="0"/>
              </a:rPr>
              <a:t>coupling term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EA0E2F-7819-CCD7-8166-CC47AAF433E8}"/>
              </a:ext>
            </a:extLst>
          </p:cNvPr>
          <p:cNvCxnSpPr>
            <a:cxnSpLocks/>
          </p:cNvCxnSpPr>
          <p:nvPr/>
        </p:nvCxnSpPr>
        <p:spPr>
          <a:xfrm>
            <a:off x="5347659" y="2249482"/>
            <a:ext cx="299104" cy="0"/>
          </a:xfrm>
          <a:prstGeom prst="straightConnector1">
            <a:avLst/>
          </a:prstGeom>
          <a:ln w="19050">
            <a:solidFill>
              <a:srgbClr val="84B8D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B32538DB-58F6-15B5-5EB4-D02E9CC08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815" y="1789982"/>
            <a:ext cx="4838700" cy="457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505C32-F01B-06E6-C46F-D7DB8C8F0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815" y="2799623"/>
            <a:ext cx="4508500" cy="457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761B66-19D0-797A-F2B0-D88E144FA1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263" r="49500"/>
          <a:stretch/>
        </p:blipFill>
        <p:spPr>
          <a:xfrm>
            <a:off x="4086285" y="3811963"/>
            <a:ext cx="2717531" cy="28031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207A82-3859-DF73-BA30-4AC9A385CA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0675" y="3858626"/>
            <a:ext cx="15240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28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3CBA-6251-20AC-E800-251B53A6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94" y="305942"/>
            <a:ext cx="8229600" cy="434352"/>
          </a:xfrm>
        </p:spPr>
        <p:txBody>
          <a:bodyPr/>
          <a:lstStyle/>
          <a:p>
            <a:r>
              <a:rPr lang="en-FR" dirty="0"/>
              <a:t>Yet learned transport does not erase mutlimodality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234CF8-B634-85E9-B3C3-3418519A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22</a:t>
            </a:fld>
            <a:endParaRPr lang="fr-FR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AA94E-E579-5150-94BC-32DF801FD547}"/>
              </a:ext>
            </a:extLst>
          </p:cNvPr>
          <p:cNvGrpSpPr/>
          <p:nvPr/>
        </p:nvGrpSpPr>
        <p:grpSpPr>
          <a:xfrm>
            <a:off x="937870" y="784065"/>
            <a:ext cx="6828248" cy="4688013"/>
            <a:chOff x="237194" y="2399398"/>
            <a:chExt cx="6032471" cy="38778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D14202E-4E06-B98F-9B10-87FB5FE9F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7194" y="2789286"/>
              <a:ext cx="6032471" cy="2939054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AB06440-2A7B-4FCC-FA70-DE7BA6E58345}"/>
                </a:ext>
              </a:extLst>
            </p:cNvPr>
            <p:cNvCxnSpPr/>
            <p:nvPr/>
          </p:nvCxnSpPr>
          <p:spPr>
            <a:xfrm>
              <a:off x="935799" y="5903900"/>
              <a:ext cx="4494028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85471A5-1177-DC60-99CD-590EB6A02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7373" y="6023278"/>
              <a:ext cx="342900" cy="25400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62878DD-7B0B-2819-58D0-3E8DCD968A03}"/>
                </a:ext>
              </a:extLst>
            </p:cNvPr>
            <p:cNvCxnSpPr/>
            <p:nvPr/>
          </p:nvCxnSpPr>
          <p:spPr>
            <a:xfrm>
              <a:off x="1004291" y="2664978"/>
              <a:ext cx="449402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98A82BF-EF09-BEC1-547A-023E62ABE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29773" y="2399398"/>
              <a:ext cx="190500" cy="177800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D0BC008-9495-CB9D-D843-42667CBA3A1C}"/>
              </a:ext>
            </a:extLst>
          </p:cNvPr>
          <p:cNvSpPr/>
          <p:nvPr/>
        </p:nvSpPr>
        <p:spPr>
          <a:xfrm>
            <a:off x="132100" y="6229175"/>
            <a:ext cx="8879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Cornish et al. ICML 2020. Relaxing Bijectivity Constraints with Continuously Indexed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Normalising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Flows</a:t>
            </a:r>
          </a:p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Salmona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2022. Can Push-forward Generative Models Fit Multimodal Distributions?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1BAB2D-A90E-DE0C-83B0-BA399B5890C8}"/>
              </a:ext>
            </a:extLst>
          </p:cNvPr>
          <p:cNvSpPr/>
          <p:nvPr/>
        </p:nvSpPr>
        <p:spPr>
          <a:xfrm>
            <a:off x="2351314" y="-518972"/>
            <a:ext cx="4992915" cy="43435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ADD THE MATH OF THE </a:t>
            </a:r>
            <a:r>
              <a:rPr lang="en-US" dirty="0" err="1">
                <a:solidFill>
                  <a:srgbClr val="FF0000"/>
                </a:solidFill>
              </a:rPr>
              <a:t>BiLipchitz</a:t>
            </a:r>
            <a:r>
              <a:rPr lang="en-US" dirty="0">
                <a:solidFill>
                  <a:srgbClr val="FF0000"/>
                </a:solidFill>
              </a:rPr>
              <a:t> constants?</a:t>
            </a:r>
          </a:p>
          <a:p>
            <a:pPr marL="285750" indent="-285750">
              <a:buFontTx/>
              <a:buChar char="-"/>
            </a:pPr>
            <a:endParaRPr lang="en-FR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8F4F1E-411F-51D0-98A6-6E5CE8C56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3730" y="740294"/>
            <a:ext cx="4081679" cy="685800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7DB56A6-68BC-DB9A-192F-63490CB193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1452"/>
            <a:ext cx="8229600" cy="5437777"/>
          </a:xfrm>
        </p:spPr>
        <p:txBody>
          <a:bodyPr>
            <a:normAutofit/>
          </a:bodyPr>
          <a:lstStyle/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  <a:highlight>
                <a:srgbClr val="FFFF00"/>
              </a:highlight>
            </a:endParaRPr>
          </a:p>
          <a:p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Transporting a unimodal base to a multimodal target requires learning a very steep/almost flat transformation </a:t>
            </a:r>
          </a:p>
        </p:txBody>
      </p:sp>
    </p:spTree>
    <p:extLst>
      <p:ext uri="{BB962C8B-B14F-4D97-AF65-F5344CB8AC3E}">
        <p14:creationId xmlns:p14="http://schemas.microsoft.com/office/powerpoint/2010/main" val="42523274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B5C5D-F173-5979-B723-6A158C2F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Insights from emprical study for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7650F-74FF-2E72-52F5-1EF271FF6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A1AD5A1-465D-ACF7-8DCA-AC19DC23B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0487" y="1339170"/>
            <a:ext cx="8443026" cy="4165599"/>
          </a:xfr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7FA5E3F-720B-E191-AF99-A60748EF519C}"/>
              </a:ext>
            </a:extLst>
          </p:cNvPr>
          <p:cNvSpPr/>
          <p:nvPr/>
        </p:nvSpPr>
        <p:spPr>
          <a:xfrm flipH="1">
            <a:off x="6659612" y="3063875"/>
            <a:ext cx="1877306" cy="1724705"/>
          </a:xfrm>
          <a:prstGeom prst="rtTriangle">
            <a:avLst/>
          </a:prstGeom>
          <a:solidFill>
            <a:srgbClr val="98FC9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D0EDF8-316E-9125-A404-290815411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950" y="241138"/>
            <a:ext cx="1946476" cy="33273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86790D3-E418-B14B-67C2-9B6A352D68DF}"/>
              </a:ext>
            </a:extLst>
          </p:cNvPr>
          <p:cNvSpPr/>
          <p:nvPr/>
        </p:nvSpPr>
        <p:spPr>
          <a:xfrm>
            <a:off x="5486400" y="6369825"/>
            <a:ext cx="3630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2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Grenioux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Durmus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Moulines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&amp; MG,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ICML 2023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85213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F676306-B8BD-2A48-AB04-34E49C7C8DE3}"/>
              </a:ext>
            </a:extLst>
          </p:cNvPr>
          <p:cNvSpPr/>
          <p:nvPr/>
        </p:nvSpPr>
        <p:spPr>
          <a:xfrm>
            <a:off x="769861" y="1950716"/>
            <a:ext cx="6568303" cy="4052306"/>
          </a:xfrm>
          <a:prstGeom prst="roundRect">
            <a:avLst>
              <a:gd name="adj" fmla="val 5204"/>
            </a:avLst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>
              <a:solidFill>
                <a:schemeClr val="dk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E77C3C-EF4A-AB4B-8C22-0ECE416E0173}"/>
              </a:ext>
            </a:extLst>
          </p:cNvPr>
          <p:cNvSpPr/>
          <p:nvPr/>
        </p:nvSpPr>
        <p:spPr>
          <a:xfrm>
            <a:off x="1357366" y="5026221"/>
            <a:ext cx="5535141" cy="751162"/>
          </a:xfrm>
          <a:prstGeom prst="rect">
            <a:avLst/>
          </a:prstGeom>
          <a:solidFill>
            <a:srgbClr val="92D050">
              <a:alpha val="18574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2D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D0D6FD-B4B7-8949-9739-D86D0F6751CC}"/>
              </a:ext>
            </a:extLst>
          </p:cNvPr>
          <p:cNvSpPr/>
          <p:nvPr/>
        </p:nvSpPr>
        <p:spPr>
          <a:xfrm>
            <a:off x="1585683" y="3383498"/>
            <a:ext cx="5535137" cy="1293355"/>
          </a:xfrm>
          <a:prstGeom prst="rect">
            <a:avLst/>
          </a:prstGeom>
          <a:solidFill>
            <a:schemeClr val="accent2">
              <a:lumMod val="60000"/>
              <a:lumOff val="40000"/>
              <a:alpha val="32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6D0DA1-0580-9943-9F6D-8E7B96CCEF30}"/>
              </a:ext>
            </a:extLst>
          </p:cNvPr>
          <p:cNvSpPr txBox="1">
            <a:spLocks/>
          </p:cNvSpPr>
          <p:nvPr/>
        </p:nvSpPr>
        <p:spPr>
          <a:xfrm>
            <a:off x="308919" y="1076061"/>
            <a:ext cx="8526162" cy="6414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System Font Regular"/>
              <a:buChar char="▷"/>
              <a:defRPr sz="1800" b="0" kern="1200">
                <a:solidFill>
                  <a:srgbClr val="000090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Adaptive MCMCs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Algorithm: Metropolis-Hastings with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non-local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generative model proposal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/>
              <a:t>Initialize:       </a:t>
            </a:r>
          </a:p>
          <a:p>
            <a:pPr marL="0" indent="0">
              <a:buFont typeface="System Font Regular"/>
              <a:buNone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Loop:</a:t>
            </a:r>
          </a:p>
          <a:p>
            <a:pPr marL="0" indent="0">
              <a:buFont typeface="System Font Regular"/>
              <a:buNone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buFont typeface="System Font Regular"/>
              <a:buNone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		Loop over parallel chains:</a:t>
            </a:r>
          </a:p>
          <a:p>
            <a:pPr marL="1260000" indent="0">
              <a:buFont typeface="System Font Regular"/>
              <a:buNone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60000" lvl="3">
              <a:buFont typeface="Courier New" panose="02070309020205020404" pitchFamily="49" charset="0"/>
              <a:buChar char="o"/>
            </a:pPr>
            <a:r>
              <a:rPr lang="en-US" dirty="0"/>
              <a:t>Draw from generative model</a:t>
            </a:r>
          </a:p>
          <a:p>
            <a:pPr marL="1260000" lvl="2" indent="0">
              <a:buNone/>
            </a:pPr>
            <a:endParaRPr lang="en-US" dirty="0"/>
          </a:p>
          <a:p>
            <a:pPr marL="1260000" lvl="3">
              <a:buFont typeface="Courier New" panose="02070309020205020404" pitchFamily="49" charset="0"/>
              <a:buChar char="o"/>
            </a:pPr>
            <a:r>
              <a:rPr lang="en-US" dirty="0"/>
              <a:t>Accept-reject</a:t>
            </a:r>
          </a:p>
          <a:p>
            <a:pPr marL="1260000" lvl="2">
              <a:buFont typeface="Courier New" panose="02070309020205020404" pitchFamily="49" charset="0"/>
              <a:buChar char="o"/>
            </a:pPr>
            <a:endParaRPr lang="en-US" dirty="0"/>
          </a:p>
          <a:p>
            <a:pPr marL="1260000" lvl="3">
              <a:buFont typeface="Courier New" panose="02070309020205020404" pitchFamily="49" charset="0"/>
              <a:buChar char="o"/>
            </a:pPr>
            <a:r>
              <a:rPr lang="en-US" dirty="0"/>
              <a:t>Local resampling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dirty="0"/>
          </a:p>
          <a:p>
            <a:pPr marL="990000" lvl="2">
              <a:buFont typeface="Courier New" panose="02070309020205020404" pitchFamily="49" charset="0"/>
              <a:buChar char="o"/>
            </a:pPr>
            <a:r>
              <a:rPr lang="en-US" dirty="0"/>
              <a:t> Update NF parameters</a:t>
            </a:r>
            <a:endParaRPr lang="fr-FR" dirty="0"/>
          </a:p>
          <a:p>
            <a:pPr marL="457200" lvl="1" indent="0">
              <a:buFont typeface="Courier New" panose="02070309020205020404" pitchFamily="49" charset="0"/>
              <a:buNone/>
            </a:pPr>
            <a:endParaRPr lang="en-US" dirty="0"/>
          </a:p>
          <a:p>
            <a:pPr marL="457200" lvl="1" indent="0">
              <a:buFont typeface="Courier New" panose="02070309020205020404" pitchFamily="49" charset="0"/>
              <a:buNone/>
            </a:pPr>
            <a:endParaRPr lang="en-US" dirty="0"/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Local + Mode jumping:</a:t>
            </a:r>
          </a:p>
          <a:p>
            <a:pPr marL="457200" lvl="1" indent="0">
              <a:buFont typeface="Courier New" panose="02070309020205020404" pitchFamily="49" charset="0"/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6238F5-8ED2-0A4E-AE57-6D14AE98A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54" y="314079"/>
            <a:ext cx="8835082" cy="434352"/>
          </a:xfrm>
        </p:spPr>
        <p:txBody>
          <a:bodyPr/>
          <a:lstStyle/>
          <a:p>
            <a:r>
              <a:rPr lang="en-FR" dirty="0"/>
              <a:t>Second Idea: Adaptive Markov Chain Monte Carlo: </a:t>
            </a:r>
            <a:br>
              <a:rPr lang="en-FR" dirty="0"/>
            </a:br>
            <a:r>
              <a:rPr lang="en-FR" dirty="0"/>
              <a:t>simultaneous convergence of training &amp; sampling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C8B42-4204-624A-9DC6-223F1ED1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35D87F-9F83-1945-8FE4-44D107244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786" y="4713247"/>
            <a:ext cx="2044700" cy="279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268502-EED6-5847-8680-75BEB1154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349" y="5081585"/>
            <a:ext cx="3060700" cy="685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8B7D12-093C-1346-A609-D6B86D3E9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786" y="3029445"/>
            <a:ext cx="1003300" cy="1778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EDB6F8-0B45-CF4C-9694-934C21B289D1}"/>
              </a:ext>
            </a:extLst>
          </p:cNvPr>
          <p:cNvSpPr/>
          <p:nvPr/>
        </p:nvSpPr>
        <p:spPr>
          <a:xfrm>
            <a:off x="4837486" y="3088428"/>
            <a:ext cx="24809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  <a:latin typeface="Helvetica" pitchFamily="2" charset="0"/>
              </a:rPr>
              <a:t>Metropolis-Hastings with NF</a:t>
            </a:r>
          </a:p>
          <a:p>
            <a:pPr marL="304800" indent="-304800" algn="ctr"/>
            <a:endParaRPr lang="en-US" sz="1200" dirty="0">
              <a:solidFill>
                <a:srgbClr val="84B8DF"/>
              </a:solidFill>
              <a:effectLst/>
              <a:latin typeface="Helvetica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92E29A-52CB-9C45-8F02-325CCC4D92AB}"/>
              </a:ext>
            </a:extLst>
          </p:cNvPr>
          <p:cNvSpPr/>
          <p:nvPr/>
        </p:nvSpPr>
        <p:spPr>
          <a:xfrm>
            <a:off x="4657661" y="5762130"/>
            <a:ext cx="27103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92D050"/>
                </a:solidFill>
                <a:latin typeface="Helvetica" pitchFamily="2" charset="0"/>
              </a:rPr>
              <a:t>Maximum likelihood GD</a:t>
            </a:r>
            <a:endParaRPr lang="en-US" sz="1200" dirty="0">
              <a:solidFill>
                <a:srgbClr val="92D050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D57E64-A822-8F40-B37A-E63A43A04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3022" y="2076442"/>
            <a:ext cx="190500" cy="266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DE25E7-1F34-C940-84E7-C326D2649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306" y="2115371"/>
            <a:ext cx="1003300" cy="177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3A0CF1-AEB0-A740-8368-EBB199A01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7661" y="3547835"/>
            <a:ext cx="1231900" cy="279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78DD64D-C8B8-4D1F-964D-D5B54E5F77EA}"/>
              </a:ext>
            </a:extLst>
          </p:cNvPr>
          <p:cNvSpPr/>
          <p:nvPr/>
        </p:nvSpPr>
        <p:spPr>
          <a:xfrm>
            <a:off x="7245549" y="3553387"/>
            <a:ext cx="19255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44AFC"/>
                </a:solidFill>
                <a:latin typeface="Helvetica" pitchFamily="2" charset="0"/>
              </a:rPr>
              <a:t>MCMC steps</a:t>
            </a:r>
          </a:p>
          <a:p>
            <a:pPr algn="ctr"/>
            <a:r>
              <a:rPr lang="en-US" sz="1400" dirty="0">
                <a:solidFill>
                  <a:srgbClr val="244AFC"/>
                </a:solidFill>
                <a:latin typeface="Helvetica" pitchFamily="2" charset="0"/>
              </a:rPr>
              <a:t>converging </a:t>
            </a:r>
          </a:p>
          <a:p>
            <a:pPr algn="ctr"/>
            <a:r>
              <a:rPr lang="en-US" sz="1400" dirty="0">
                <a:solidFill>
                  <a:srgbClr val="244AFC"/>
                </a:solidFill>
                <a:latin typeface="Helvetica" pitchFamily="2" charset="0"/>
              </a:rPr>
              <a:t>to the target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7B8A0F-8337-0790-2B9A-0734190E4A23}"/>
              </a:ext>
            </a:extLst>
          </p:cNvPr>
          <p:cNvSpPr/>
          <p:nvPr/>
        </p:nvSpPr>
        <p:spPr>
          <a:xfrm>
            <a:off x="7338164" y="5173354"/>
            <a:ext cx="1925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244AFC"/>
                </a:solidFill>
                <a:latin typeface="Helvetica" pitchFamily="2" charset="0"/>
              </a:rPr>
              <a:t>Improve surrogate </a:t>
            </a:r>
          </a:p>
          <a:p>
            <a:pPr algn="ctr"/>
            <a:r>
              <a:rPr lang="en-US" sz="1400" dirty="0">
                <a:solidFill>
                  <a:srgbClr val="244AFC"/>
                </a:solidFill>
                <a:latin typeface="Helvetica" pitchFamily="2" charset="0"/>
              </a:rPr>
              <a:t>as you go</a:t>
            </a:r>
          </a:p>
        </p:txBody>
      </p:sp>
      <p:sp>
        <p:nvSpPr>
          <p:cNvPr id="7" name="Right Bracket 6">
            <a:extLst>
              <a:ext uri="{FF2B5EF4-FFF2-40B4-BE49-F238E27FC236}">
                <a16:creationId xmlns:a16="http://schemas.microsoft.com/office/drawing/2014/main" id="{C8DB3AED-D584-B6B2-4A6A-B6C1E6F3F2E8}"/>
              </a:ext>
            </a:extLst>
          </p:cNvPr>
          <p:cNvSpPr/>
          <p:nvPr/>
        </p:nvSpPr>
        <p:spPr>
          <a:xfrm>
            <a:off x="7367985" y="3029445"/>
            <a:ext cx="110133" cy="1892866"/>
          </a:xfrm>
          <a:prstGeom prst="rightBracket">
            <a:avLst/>
          </a:prstGeom>
          <a:ln w="38100">
            <a:solidFill>
              <a:srgbClr val="1A31E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99742664-2FD5-3778-7AFB-26B639F66FBB}"/>
              </a:ext>
            </a:extLst>
          </p:cNvPr>
          <p:cNvSpPr/>
          <p:nvPr/>
        </p:nvSpPr>
        <p:spPr>
          <a:xfrm>
            <a:off x="7385756" y="5088186"/>
            <a:ext cx="111600" cy="587310"/>
          </a:xfrm>
          <a:prstGeom prst="rightBracket">
            <a:avLst/>
          </a:prstGeom>
          <a:ln w="38100">
            <a:solidFill>
              <a:srgbClr val="1A31EC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321AE2-7A28-F329-04D4-276A9AF170DF}"/>
              </a:ext>
            </a:extLst>
          </p:cNvPr>
          <p:cNvCxnSpPr>
            <a:cxnSpLocks/>
          </p:cNvCxnSpPr>
          <p:nvPr/>
        </p:nvCxnSpPr>
        <p:spPr>
          <a:xfrm>
            <a:off x="1472053" y="3354643"/>
            <a:ext cx="0" cy="159464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3B1659-2CA6-C5EC-0A84-1C67D37B1DDC}"/>
              </a:ext>
            </a:extLst>
          </p:cNvPr>
          <p:cNvCxnSpPr>
            <a:cxnSpLocks/>
          </p:cNvCxnSpPr>
          <p:nvPr/>
        </p:nvCxnSpPr>
        <p:spPr>
          <a:xfrm>
            <a:off x="1096993" y="2737842"/>
            <a:ext cx="0" cy="27843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917A228-4AEC-F0A8-73FA-8B61F5805938}"/>
              </a:ext>
            </a:extLst>
          </p:cNvPr>
          <p:cNvSpPr txBox="1"/>
          <p:nvPr/>
        </p:nvSpPr>
        <p:spPr>
          <a:xfrm>
            <a:off x="2256738" y="1128528"/>
            <a:ext cx="60624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Haario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at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Bernoulli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2001,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Jasra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 Statistics and Computing, 2007,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Andrieu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Bernoulli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2011, 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Sejdinovic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ICML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2014 …]</a:t>
            </a:r>
            <a:endParaRPr lang="en-US" sz="1200" dirty="0"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19AECF-C437-7EFC-09C0-D2CC2CBF5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0053" y="3968637"/>
            <a:ext cx="3746500" cy="6096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DF64CD-7BB3-E2DB-B931-0954C70493EB}"/>
              </a:ext>
            </a:extLst>
          </p:cNvPr>
          <p:cNvSpPr txBox="1"/>
          <p:nvPr/>
        </p:nvSpPr>
        <p:spPr>
          <a:xfrm>
            <a:off x="2666618" y="6120252"/>
            <a:ext cx="64693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lvl="1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Tjelmeland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Hegstad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</a:rPr>
              <a:t>Scandinavian J. of Statistics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2001,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Sminchisescu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&amp; Welling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AISTAT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2017,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Pompe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Ann. Stat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2020,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Sbailò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J. Chem. Phys.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2021,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Tawn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Moores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&amp; Roberts 2021 …] 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89FF3D-F930-D967-160C-53480E28B6F4}"/>
              </a:ext>
            </a:extLst>
          </p:cNvPr>
          <p:cNvSpPr/>
          <p:nvPr/>
        </p:nvSpPr>
        <p:spPr>
          <a:xfrm>
            <a:off x="59570" y="6569211"/>
            <a:ext cx="93759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Parno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&amp; Marzouk 2018 SIAM Journal of Uncertainty;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itchFamily="2" charset="0"/>
              </a:rPr>
              <a:t>Naesseth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itchFamily="2" charset="0"/>
              </a:rPr>
              <a:t> et al.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itchFamily="2" charset="0"/>
              </a:rPr>
              <a:t>Neurips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itchFamily="2" charset="0"/>
              </a:rPr>
              <a:t> 2020;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MG,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Rotskoff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Vanden-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Eijnden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 PNAS 2022]</a:t>
            </a:r>
          </a:p>
        </p:txBody>
      </p:sp>
    </p:spTree>
    <p:extLst>
      <p:ext uri="{BB962C8B-B14F-4D97-AF65-F5344CB8AC3E}">
        <p14:creationId xmlns:p14="http://schemas.microsoft.com/office/powerpoint/2010/main" val="10892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/>
      <p:bldP spid="20" grpId="0"/>
      <p:bldP spid="21" grpId="0"/>
      <p:bldP spid="22" grpId="0"/>
      <p:bldP spid="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A650E80-5138-CE4D-979D-38D763827995}"/>
              </a:ext>
            </a:extLst>
          </p:cNvPr>
          <p:cNvSpPr/>
          <p:nvPr/>
        </p:nvSpPr>
        <p:spPr>
          <a:xfrm>
            <a:off x="205944" y="5632014"/>
            <a:ext cx="7334108" cy="842304"/>
          </a:xfrm>
          <a:prstGeom prst="roundRect">
            <a:avLst>
              <a:gd name="adj" fmla="val 10618"/>
            </a:avLst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chemeClr val="dk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F4657-B59B-C240-A298-13AACC6A6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14" y="640212"/>
            <a:ext cx="8229600" cy="69613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FR" sz="1600" dirty="0"/>
              <a:t>Theory for independent Metopolis-Hastings sampler:</a:t>
            </a:r>
          </a:p>
          <a:p>
            <a:pPr lvl="1">
              <a:lnSpc>
                <a:spcPct val="150000"/>
              </a:lnSpc>
            </a:pPr>
            <a:r>
              <a:rPr lang="en-FR" dirty="0"/>
              <a:t>Independent proposal:</a:t>
            </a:r>
          </a:p>
          <a:p>
            <a:pPr lvl="1">
              <a:lnSpc>
                <a:spcPct val="150000"/>
              </a:lnSpc>
            </a:pPr>
            <a:r>
              <a:rPr lang="en-FR" dirty="0"/>
              <a:t>Metropolis-Hastings Markov kernel:</a:t>
            </a:r>
          </a:p>
          <a:p>
            <a:pPr marL="0" indent="0">
              <a:buNone/>
            </a:pPr>
            <a:endParaRPr lang="en-FR" sz="1600" dirty="0"/>
          </a:p>
          <a:p>
            <a:pPr marL="0" indent="0">
              <a:lnSpc>
                <a:spcPct val="150000"/>
              </a:lnSpc>
              <a:buNone/>
            </a:pPr>
            <a:endParaRPr lang="en-FR" sz="1600" dirty="0"/>
          </a:p>
          <a:p>
            <a:pPr>
              <a:lnSpc>
                <a:spcPct val="150000"/>
              </a:lnSpc>
            </a:pPr>
            <a:r>
              <a:rPr lang="en-FR" sz="1600" dirty="0"/>
              <a:t>The sequence of Markov kernels exhibits </a:t>
            </a:r>
            <a:r>
              <a:rPr lang="en-FR" sz="1600" b="1" dirty="0"/>
              <a:t>diminishing adaptation </a:t>
            </a:r>
            <a:r>
              <a:rPr lang="en-FR" sz="1600" dirty="0"/>
              <a:t>if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FR" dirty="0"/>
              <a:t>                                                          in probability. </a:t>
            </a:r>
          </a:p>
          <a:p>
            <a:pPr lvl="1">
              <a:lnSpc>
                <a:spcPct val="150000"/>
              </a:lnSpc>
            </a:pPr>
            <a:r>
              <a:rPr lang="en-GB" dirty="0"/>
              <a:t>e.g.: p</a:t>
            </a:r>
            <a:r>
              <a:rPr lang="en-FR" dirty="0"/>
              <a:t>robability to adapt goes to 0, or converging sequence of parameters </a:t>
            </a:r>
            <a:endParaRPr lang="en-FR" sz="1600" dirty="0"/>
          </a:p>
          <a:p>
            <a:pPr>
              <a:lnSpc>
                <a:spcPct val="150000"/>
              </a:lnSpc>
            </a:pPr>
            <a:r>
              <a:rPr lang="en-FR" sz="1600" dirty="0"/>
              <a:t>The sequence of Markov kernels exhibits </a:t>
            </a:r>
            <a:r>
              <a:rPr lang="en-FR" sz="1600" b="1" dirty="0"/>
              <a:t>containement </a:t>
            </a:r>
            <a:r>
              <a:rPr lang="en-FR" sz="1600" dirty="0"/>
              <a:t>if: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GB" dirty="0"/>
              <a:t>F</a:t>
            </a:r>
            <a:r>
              <a:rPr lang="en-FR" dirty="0"/>
              <a:t>or any    , there exists                     such that </a:t>
            </a:r>
          </a:p>
          <a:p>
            <a:pPr>
              <a:lnSpc>
                <a:spcPct val="150000"/>
              </a:lnSpc>
            </a:pPr>
            <a:endParaRPr lang="en-FR" sz="1600" dirty="0"/>
          </a:p>
          <a:p>
            <a:pPr>
              <a:lnSpc>
                <a:spcPct val="150000"/>
              </a:lnSpc>
            </a:pPr>
            <a:endParaRPr lang="en-FR" sz="1600" dirty="0"/>
          </a:p>
          <a:p>
            <a:pPr>
              <a:lnSpc>
                <a:spcPct val="150000"/>
              </a:lnSpc>
            </a:pPr>
            <a:r>
              <a:rPr lang="en-US" sz="1600" dirty="0"/>
              <a:t>Theorems: (</a:t>
            </a:r>
            <a:r>
              <a:rPr lang="en-US" sz="1600" dirty="0" err="1"/>
              <a:t>Andrieu</a:t>
            </a:r>
            <a:r>
              <a:rPr lang="en-US" sz="1600" dirty="0"/>
              <a:t> &amp; </a:t>
            </a:r>
            <a:r>
              <a:rPr lang="en-US" sz="1600" dirty="0" err="1"/>
              <a:t>Moulines</a:t>
            </a:r>
            <a:r>
              <a:rPr lang="en-US" sz="1600" dirty="0"/>
              <a:t> 2006, Roberts &amp; Rosenthal 2007):</a:t>
            </a:r>
          </a:p>
          <a:p>
            <a:pPr marL="457200" lvl="1" indent="0">
              <a:buNone/>
            </a:pPr>
            <a:r>
              <a:rPr lang="en-US" dirty="0"/>
              <a:t>If the sequence of Markov kernels exhibits diminishing </a:t>
            </a:r>
            <a:r>
              <a:rPr lang="en-US" b="1" dirty="0"/>
              <a:t>adaptation</a:t>
            </a:r>
            <a:r>
              <a:rPr lang="en-US" dirty="0"/>
              <a:t> and </a:t>
            </a:r>
            <a:r>
              <a:rPr lang="en-US" b="1" dirty="0"/>
              <a:t>containment</a:t>
            </a:r>
            <a:r>
              <a:rPr lang="en-US" dirty="0"/>
              <a:t>, the chain is ergodic for the distribution    .</a:t>
            </a:r>
            <a:endParaRPr lang="en-FR" dirty="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195E0BC-0D1D-C74F-AC52-4CFB4DF7C47B}"/>
              </a:ext>
            </a:extLst>
          </p:cNvPr>
          <p:cNvSpPr/>
          <p:nvPr/>
        </p:nvSpPr>
        <p:spPr>
          <a:xfrm>
            <a:off x="205944" y="3875802"/>
            <a:ext cx="6610182" cy="1650106"/>
          </a:xfrm>
          <a:prstGeom prst="roundRect">
            <a:avLst>
              <a:gd name="adj" fmla="val 10618"/>
            </a:avLst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chemeClr val="dk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4878CB87-10FA-3340-A1AB-D2680EA83E45}"/>
              </a:ext>
            </a:extLst>
          </p:cNvPr>
          <p:cNvSpPr/>
          <p:nvPr/>
        </p:nvSpPr>
        <p:spPr>
          <a:xfrm>
            <a:off x="205944" y="2663114"/>
            <a:ext cx="6578600" cy="880508"/>
          </a:xfrm>
          <a:prstGeom prst="roundRect">
            <a:avLst>
              <a:gd name="adj" fmla="val 10618"/>
            </a:avLst>
          </a:prstGeom>
          <a:solidFill>
            <a:schemeClr val="bg1">
              <a:lumMod val="65000"/>
              <a:alpha val="18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 dirty="0">
              <a:solidFill>
                <a:schemeClr val="dk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F2AE5-EF60-134C-B4F7-641C1970B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Ergodicity theory of adaptive MCMC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BE2E8-47E0-A748-AC0B-EE0E049A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E6BC45-F28A-8647-B734-C4AC8C039BAB}"/>
              </a:ext>
            </a:extLst>
          </p:cNvPr>
          <p:cNvSpPr/>
          <p:nvPr/>
        </p:nvSpPr>
        <p:spPr>
          <a:xfrm>
            <a:off x="124327" y="6566713"/>
            <a:ext cx="8879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Andrieu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Moulines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2006, Roberts &amp; Rosenthal 2007,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Brofos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Gabrié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Lederman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Brubacker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2022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] 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56185A-AB75-244D-8C93-C66AB288D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430" y="1165154"/>
            <a:ext cx="2311400" cy="279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90F477-6CD8-F144-AC20-4D9951ACF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1378" y="4806961"/>
            <a:ext cx="4432300" cy="55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27F10B-1D42-5246-95BD-EBF0D4B198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911" y="1915961"/>
            <a:ext cx="6578600" cy="558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888968-7D6B-5243-94D8-305109D66F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453" y="4405479"/>
            <a:ext cx="114300" cy="190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046505-227F-A843-828B-C5F49091D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8966" y="4418214"/>
            <a:ext cx="914400" cy="228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3F7CCC-DAE9-AC47-99B2-7B472D519A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361" y="3140905"/>
            <a:ext cx="3009900" cy="33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3ECE1EC-D515-D34F-A14C-8EB4757FAA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1982" y="6238252"/>
            <a:ext cx="190500" cy="2286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3C5FFA5-7BB0-EA3D-F83D-516BBAAD71B8}"/>
              </a:ext>
            </a:extLst>
          </p:cNvPr>
          <p:cNvSpPr/>
          <p:nvPr/>
        </p:nvSpPr>
        <p:spPr>
          <a:xfrm>
            <a:off x="75354" y="2362961"/>
            <a:ext cx="1892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B0F0"/>
                </a:solidFill>
                <a:latin typeface="Helvetica" pitchFamily="2" charset="0"/>
              </a:rPr>
              <a:t>Assumptions:</a:t>
            </a:r>
          </a:p>
          <a:p>
            <a:pPr marL="304800" indent="-304800" algn="ctr"/>
            <a:endParaRPr lang="en-US" sz="1600" dirty="0">
              <a:solidFill>
                <a:srgbClr val="00B0F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24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 uiExpand="1" build="p"/>
      <p:bldP spid="21" grpId="0" animBg="1"/>
      <p:bldP spid="20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4FB1E-080D-4CF9-A7BF-F3029AF70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94" y="232748"/>
            <a:ext cx="8229600" cy="434352"/>
          </a:xfrm>
        </p:spPr>
        <p:txBody>
          <a:bodyPr/>
          <a:lstStyle/>
          <a:p>
            <a:r>
              <a:rPr lang="en-FR" dirty="0"/>
              <a:t>High-dimensional inference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F2BB6-663F-ED9F-B312-D8E0DFDA6F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056" y="998406"/>
            <a:ext cx="8229600" cy="5643324"/>
          </a:xfrm>
        </p:spPr>
        <p:txBody>
          <a:bodyPr>
            <a:normAutofit/>
          </a:bodyPr>
          <a:lstStyle/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A distribution of interest </a:t>
            </a:r>
            <a:r>
              <a:rPr lang="en-FR" sz="1600" b="1" dirty="0">
                <a:solidFill>
                  <a:schemeClr val="bg1">
                    <a:lumMod val="50000"/>
                  </a:schemeClr>
                </a:solidFill>
              </a:rPr>
              <a:t>known up to normalization </a:t>
            </a:r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(posterior/Boltzmann)</a:t>
            </a: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Direct inference is intractable					    , costs		  for</a:t>
            </a: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Monte Carlo methods rely on samples:					   for </a:t>
            </a: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Sampling itself can be challenging (dimensionality, geometry, multimodality) </a:t>
            </a: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This talk: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How we use deep generative models to speed up sampling?</a:t>
            </a: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652FCB-24EC-5D88-5340-001DBA5C6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2D5382-2646-C5F8-199D-FD51F6ED113D}"/>
              </a:ext>
            </a:extLst>
          </p:cNvPr>
          <p:cNvSpPr txBox="1"/>
          <p:nvPr/>
        </p:nvSpPr>
        <p:spPr>
          <a:xfrm>
            <a:off x="920333" y="3112993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Alanine-dipeptide </a:t>
            </a:r>
          </a:p>
          <a:p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Jiang et al J. Phys. Chem. B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 2019</a:t>
            </a:r>
            <a:endParaRPr lang="en-US" sz="1000" i="1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0C9E1E-960F-00E8-48A7-741FB512A1E2}"/>
              </a:ext>
            </a:extLst>
          </p:cNvPr>
          <p:cNvSpPr txBox="1"/>
          <p:nvPr/>
        </p:nvSpPr>
        <p:spPr>
          <a:xfrm>
            <a:off x="6108728" y="3245286"/>
            <a:ext cx="2237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Price-Whelan et al.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The Astrophysical Journal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2017</a:t>
            </a:r>
            <a:endParaRPr lang="en-US" sz="1000" i="1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2AD878-22A4-58A2-0D14-4B31792469E8}"/>
              </a:ext>
            </a:extLst>
          </p:cNvPr>
          <p:cNvSpPr txBox="1"/>
          <p:nvPr/>
        </p:nvSpPr>
        <p:spPr>
          <a:xfrm>
            <a:off x="1039580" y="1353898"/>
            <a:ext cx="26105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ex: molecular configurations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C98C0-9F9E-6C63-7530-72DA29E238BC}"/>
              </a:ext>
            </a:extLst>
          </p:cNvPr>
          <p:cNvSpPr txBox="1"/>
          <p:nvPr/>
        </p:nvSpPr>
        <p:spPr>
          <a:xfrm>
            <a:off x="6624343" y="1609255"/>
            <a:ext cx="2749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ex: Star-exoplanet system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A9B674-CEA0-816A-D072-A45DBEED4093}"/>
              </a:ext>
            </a:extLst>
          </p:cNvPr>
          <p:cNvGrpSpPr/>
          <p:nvPr/>
        </p:nvGrpSpPr>
        <p:grpSpPr>
          <a:xfrm>
            <a:off x="1180525" y="2281757"/>
            <a:ext cx="1720937" cy="1316344"/>
            <a:chOff x="5455634" y="1671673"/>
            <a:chExt cx="3287135" cy="251432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52CB18-7910-FF4B-57B6-CA08B3427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474" t="78811" r="67197" b="-569"/>
            <a:stretch/>
          </p:blipFill>
          <p:spPr>
            <a:xfrm>
              <a:off x="5455634" y="1671673"/>
              <a:ext cx="1394128" cy="12772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AFC32D-C7D6-2CA8-1384-61A518463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7011" t="78307" r="25660" b="-65"/>
            <a:stretch/>
          </p:blipFill>
          <p:spPr>
            <a:xfrm>
              <a:off x="7230762" y="2800724"/>
              <a:ext cx="1512007" cy="1385278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ED1DD90-9D72-A6D4-C442-201C22A270DA}"/>
                </a:ext>
              </a:extLst>
            </p:cNvPr>
            <p:cNvCxnSpPr/>
            <p:nvPr/>
          </p:nvCxnSpPr>
          <p:spPr>
            <a:xfrm>
              <a:off x="6849762" y="2800724"/>
              <a:ext cx="515229" cy="500449"/>
            </a:xfrm>
            <a:prstGeom prst="straightConnector1">
              <a:avLst/>
            </a:prstGeom>
            <a:ln w="4445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3B695C-2102-8BED-B3C3-E42D56EE86B4}"/>
                </a:ext>
              </a:extLst>
            </p:cNvPr>
            <p:cNvSpPr/>
            <p:nvPr/>
          </p:nvSpPr>
          <p:spPr>
            <a:xfrm>
              <a:off x="6626224" y="1671673"/>
              <a:ext cx="223538" cy="235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33E6885-5228-B3C3-2758-48B845AB6D04}"/>
                </a:ext>
              </a:extLst>
            </p:cNvPr>
            <p:cNvSpPr/>
            <p:nvPr/>
          </p:nvSpPr>
          <p:spPr>
            <a:xfrm>
              <a:off x="7456059" y="2753408"/>
              <a:ext cx="223538" cy="235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F39300A-DDF0-A858-5767-E0978541E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2978" y="1973929"/>
            <a:ext cx="1574800" cy="482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9A4F8CA-9E2D-3A80-4A68-0FCAD86A7D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25" b="22675"/>
          <a:stretch/>
        </p:blipFill>
        <p:spPr>
          <a:xfrm>
            <a:off x="6624343" y="1670176"/>
            <a:ext cx="2133601" cy="14788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B41406-E472-6BEF-80D5-1C93EC3D1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355" y="2510564"/>
            <a:ext cx="21717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9FD441-4C73-F98C-F0AF-37033218DF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4780" y="3879620"/>
            <a:ext cx="2260600" cy="4699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EC3735A-F758-B1C1-353C-F9935BCBF7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605" y="4390855"/>
            <a:ext cx="19812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A7650C-A7F6-5CFE-321F-611BE81E49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9054" y="4592135"/>
            <a:ext cx="800100" cy="203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2B0ADA7-3E45-9580-0F1A-94CF13987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7179" y="3962036"/>
            <a:ext cx="520700" cy="2413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2CDCAC-A221-B4AF-5B40-D814C75D3B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8452" y="3941490"/>
            <a:ext cx="596900" cy="203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27ECC9-B44D-D3BE-8F89-6FECB96F351E}"/>
              </a:ext>
            </a:extLst>
          </p:cNvPr>
          <p:cNvSpPr txBox="1"/>
          <p:nvPr/>
        </p:nvSpPr>
        <p:spPr>
          <a:xfrm>
            <a:off x="4585080" y="1587303"/>
            <a:ext cx="2610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ex: Bayesian model 	parameters</a:t>
            </a:r>
          </a:p>
        </p:txBody>
      </p:sp>
    </p:spTree>
    <p:extLst>
      <p:ext uri="{BB962C8B-B14F-4D97-AF65-F5344CB8AC3E}">
        <p14:creationId xmlns:p14="http://schemas.microsoft.com/office/powerpoint/2010/main" val="51813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2F2D0BF-86B6-CBBB-5498-EBC442E62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388" y="2414256"/>
            <a:ext cx="4191398" cy="41913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4A2875-FC7A-A849-CB31-ED53DD14D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88" y="2408941"/>
            <a:ext cx="4191398" cy="4191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4C6FA0-AAD7-F3E0-9B6B-4184D5169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88" y="2407676"/>
            <a:ext cx="4191398" cy="41913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7A1BB-D18F-F2FF-C8C9-C66DD0EF60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94" y="871057"/>
            <a:ext cx="4631634" cy="5238916"/>
          </a:xfrm>
        </p:spPr>
        <p:txBody>
          <a:bodyPr/>
          <a:lstStyle/>
          <a:p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Importance sampling </a:t>
            </a:r>
          </a:p>
          <a:p>
            <a:pPr marL="0" indent="0">
              <a:buNone/>
            </a:pPr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FR" i="1" dirty="0">
                <a:solidFill>
                  <a:schemeClr val="bg1">
                    <a:lumMod val="50000"/>
                  </a:schemeClr>
                </a:solidFill>
              </a:rPr>
              <a:t>rely on a tractable proposal</a:t>
            </a:r>
          </a:p>
          <a:p>
            <a:endParaRPr lang="en-FR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557F9-9C8E-6062-AC9C-65EF4AE7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FR" dirty="0"/>
              <a:t>Consider simple samplers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F7678-DBA3-390C-A39D-7A9524A54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5" name="2d_mala_sampling">
            <a:hlinkClick r:id="" action="ppaction://media"/>
            <a:extLst>
              <a:ext uri="{FF2B5EF4-FFF2-40B4-BE49-F238E27FC236}">
                <a16:creationId xmlns:a16="http://schemas.microsoft.com/office/drawing/2014/main" id="{C68ECDAF-A289-B6E6-BAAC-DF1C548024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6362" y="2421009"/>
            <a:ext cx="4186800" cy="41868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2136748-903A-6B80-84DB-5542859A8C3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698" y="4709249"/>
            <a:ext cx="1435100" cy="4953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DB1E2A3-C507-CF26-9F98-7DE9C0036434}"/>
              </a:ext>
            </a:extLst>
          </p:cNvPr>
          <p:cNvSpPr txBox="1">
            <a:spLocks/>
          </p:cNvSpPr>
          <p:nvPr/>
        </p:nvSpPr>
        <p:spPr>
          <a:xfrm>
            <a:off x="4572000" y="871057"/>
            <a:ext cx="4411361" cy="5328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System Font Regular"/>
              <a:buChar char="▷"/>
              <a:defRPr sz="1800" b="0" kern="1200">
                <a:solidFill>
                  <a:srgbClr val="000090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Markov Chain Monte Carlo: </a:t>
            </a:r>
            <a:br>
              <a:rPr lang="en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e.g. Metropolis Hastings </a:t>
            </a:r>
            <a:br>
              <a:rPr lang="en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FR" i="1" dirty="0">
                <a:solidFill>
                  <a:schemeClr val="bg1">
                    <a:lumMod val="50000"/>
                  </a:schemeClr>
                </a:solidFill>
              </a:rPr>
              <a:t>rely on local proposal</a:t>
            </a:r>
          </a:p>
          <a:p>
            <a:pPr marL="0" indent="0">
              <a:buFont typeface="System Font Regular"/>
              <a:buNone/>
            </a:pP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CE66EE4-76A3-49FF-D8C1-D30346D69B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1750" y="5831151"/>
            <a:ext cx="1079500" cy="21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94B7CE-7FB9-AE4C-115D-061C4503872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8139"/>
          <a:stretch/>
        </p:blipFill>
        <p:spPr>
          <a:xfrm>
            <a:off x="680448" y="1673463"/>
            <a:ext cx="2463800" cy="4891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DC783A-EFF4-4CFD-83EC-CEDA52AF7F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6512" y="2019823"/>
            <a:ext cx="3746500" cy="25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57F67B-44A2-12B2-11A6-38F0F896160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41823"/>
          <a:stretch/>
        </p:blipFill>
        <p:spPr>
          <a:xfrm>
            <a:off x="733203" y="2162564"/>
            <a:ext cx="2463800" cy="67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2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52F0D32-9708-97C3-9959-0931A5AA4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33" y="2443506"/>
            <a:ext cx="4114800" cy="4114800"/>
          </a:xfrm>
          <a:prstGeom prst="rect">
            <a:avLst/>
          </a:prstGeom>
        </p:spPr>
      </p:pic>
      <p:pic>
        <p:nvPicPr>
          <p:cNvPr id="13" name="2d_mh_sampling">
            <a:hlinkClick r:id="" action="ppaction://media"/>
            <a:extLst>
              <a:ext uri="{FF2B5EF4-FFF2-40B4-BE49-F238E27FC236}">
                <a16:creationId xmlns:a16="http://schemas.microsoft.com/office/drawing/2014/main" id="{FECDCF8B-048D-B4D6-52DD-2394370D9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6362" y="2469818"/>
            <a:ext cx="4186800" cy="418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8E9B8B-6E73-6146-6298-B934C8AEF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94" y="190328"/>
            <a:ext cx="8229600" cy="773768"/>
          </a:xfrm>
        </p:spPr>
        <p:txBody>
          <a:bodyPr/>
          <a:lstStyle/>
          <a:p>
            <a:r>
              <a:rPr lang="en-FR" dirty="0"/>
              <a:t>Suppose you can train a model  				  ,</a:t>
            </a:r>
            <a:br>
              <a:rPr lang="en-FR" dirty="0"/>
            </a:br>
            <a:r>
              <a:rPr lang="en-FR" dirty="0"/>
              <a:t>what do you gain?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FE36F-01EF-FC85-D8B8-B841BB68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95DA4B0-0FBD-37EA-6692-3619D30999AD}"/>
              </a:ext>
            </a:extLst>
          </p:cNvPr>
          <p:cNvSpPr txBox="1">
            <a:spLocks/>
          </p:cNvSpPr>
          <p:nvPr/>
        </p:nvSpPr>
        <p:spPr>
          <a:xfrm>
            <a:off x="237194" y="1308379"/>
            <a:ext cx="4631634" cy="52389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System Font Regular"/>
              <a:buChar char="▷"/>
              <a:defRPr sz="1800" b="0" kern="1200">
                <a:solidFill>
                  <a:srgbClr val="000090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Importance sampling </a:t>
            </a:r>
          </a:p>
          <a:p>
            <a:pPr marL="0" indent="0">
              <a:buFont typeface="System Font Regular"/>
              <a:buNone/>
            </a:pPr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FR" i="1" dirty="0">
                <a:solidFill>
                  <a:schemeClr val="bg1">
                    <a:lumMod val="50000"/>
                  </a:schemeClr>
                </a:solidFill>
              </a:rPr>
              <a:t>rely on </a:t>
            </a:r>
            <a:r>
              <a:rPr lang="en-FR" b="1" i="1" dirty="0">
                <a:solidFill>
                  <a:schemeClr val="bg1">
                    <a:lumMod val="50000"/>
                  </a:schemeClr>
                </a:solidFill>
              </a:rPr>
              <a:t>adapated </a:t>
            </a:r>
            <a:r>
              <a:rPr lang="en-FR" i="1" dirty="0">
                <a:solidFill>
                  <a:schemeClr val="bg1">
                    <a:lumMod val="50000"/>
                  </a:schemeClr>
                </a:solidFill>
              </a:rPr>
              <a:t>tractable proposal!</a:t>
            </a:r>
          </a:p>
          <a:p>
            <a:pPr marL="0" indent="0">
              <a:buFont typeface="System Font Regular"/>
              <a:buNone/>
            </a:pPr>
            <a:r>
              <a:rPr lang="en-FR" i="1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FR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System Font Regular"/>
              <a:buNone/>
            </a:pP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3D6410-615E-1C66-53DB-F258C4EC8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867" y="2443506"/>
            <a:ext cx="4113133" cy="4113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3156E8-28BD-59CF-7998-0CE12BA67B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867" y="2435523"/>
            <a:ext cx="4113133" cy="4113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81E451-B30F-8C32-FDFE-DC7F41A528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867" y="2464634"/>
            <a:ext cx="4113133" cy="4113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8BC9A6-84AD-52D2-BA7B-6D86285602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509"/>
          <a:stretch/>
        </p:blipFill>
        <p:spPr>
          <a:xfrm>
            <a:off x="3063958" y="5778985"/>
            <a:ext cx="477508" cy="203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8A33C8-C300-AA78-9ABE-C183361A9B6E}"/>
              </a:ext>
            </a:extLst>
          </p:cNvPr>
          <p:cNvSpPr txBox="1"/>
          <p:nvPr/>
        </p:nvSpPr>
        <p:spPr>
          <a:xfrm>
            <a:off x="4192025" y="7219560"/>
            <a:ext cx="231612" cy="463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CD22F7-0B4C-157E-E852-0CA109991C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3716" y="4882944"/>
            <a:ext cx="1219200" cy="482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5F1FB6-82E6-51FF-EC75-062EB76D6C0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400" y="2008107"/>
            <a:ext cx="24638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91BEAF-97BA-F333-A848-B0D0DEAE6E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74106" y="2227606"/>
            <a:ext cx="2120900" cy="215900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142E4A0-5524-1CBF-AEC7-5F820356FF1C}"/>
              </a:ext>
            </a:extLst>
          </p:cNvPr>
          <p:cNvSpPr txBox="1">
            <a:spLocks/>
          </p:cNvSpPr>
          <p:nvPr/>
        </p:nvSpPr>
        <p:spPr>
          <a:xfrm>
            <a:off x="4572000" y="871057"/>
            <a:ext cx="4411361" cy="53289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System Font Regular"/>
              <a:buChar char="▷"/>
              <a:defRPr sz="1800" b="0" kern="1200">
                <a:solidFill>
                  <a:srgbClr val="000090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Markov Chain Monte Carlo: </a:t>
            </a:r>
            <a:br>
              <a:rPr lang="en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e.g. Metropolis Hastings </a:t>
            </a:r>
            <a:br>
              <a:rPr lang="en-FR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FR" dirty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n-FR" i="1" dirty="0">
                <a:solidFill>
                  <a:schemeClr val="bg1">
                    <a:lumMod val="50000"/>
                  </a:schemeClr>
                </a:solidFill>
              </a:rPr>
              <a:t>	rely on </a:t>
            </a:r>
            <a:r>
              <a:rPr lang="en-FR" b="1" i="1" dirty="0">
                <a:solidFill>
                  <a:schemeClr val="bg1">
                    <a:lumMod val="50000"/>
                  </a:schemeClr>
                </a:solidFill>
              </a:rPr>
              <a:t>global</a:t>
            </a:r>
            <a:r>
              <a:rPr lang="en-FR" i="1" dirty="0">
                <a:solidFill>
                  <a:schemeClr val="bg1">
                    <a:lumMod val="50000"/>
                  </a:schemeClr>
                </a:solidFill>
              </a:rPr>
              <a:t> proposal!</a:t>
            </a:r>
          </a:p>
          <a:p>
            <a:pPr marL="0" indent="0">
              <a:buFont typeface="System Font Regular"/>
              <a:buNone/>
            </a:pPr>
            <a:endParaRPr lang="en-FR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F53B5D3-B00A-0A71-AA54-0F80574D59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4946"/>
          <a:stretch/>
        </p:blipFill>
        <p:spPr>
          <a:xfrm>
            <a:off x="2693092" y="5790759"/>
            <a:ext cx="394803" cy="203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140F8E-5ADA-AB88-457E-7BAD59BCA2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5509"/>
          <a:stretch/>
        </p:blipFill>
        <p:spPr>
          <a:xfrm>
            <a:off x="7637518" y="5880585"/>
            <a:ext cx="477508" cy="203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9C0211-CA0C-AD28-E4AC-7DD263A79F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61473" y="180953"/>
            <a:ext cx="197167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9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49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D84BC-E8F0-D02B-8EC0-39DDB233B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337085-EF05-B51E-B4CB-C29155E7A28F}"/>
              </a:ext>
            </a:extLst>
          </p:cNvPr>
          <p:cNvSpPr txBox="1">
            <a:spLocks/>
          </p:cNvSpPr>
          <p:nvPr/>
        </p:nvSpPr>
        <p:spPr>
          <a:xfrm>
            <a:off x="753762" y="2900856"/>
            <a:ext cx="8229600" cy="7737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en-FR" dirty="0"/>
              <a:t>Suppose you can train a model  				  ,</a:t>
            </a:r>
            <a:br>
              <a:rPr lang="en-FR" dirty="0"/>
            </a:br>
            <a:r>
              <a:rPr lang="en-FR" dirty="0"/>
              <a:t>what do you gain?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B1FE4-F649-317B-1F34-770EF6E0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524" y="2904502"/>
            <a:ext cx="1946476" cy="33273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CD3CC6-91C9-1754-D7BD-BDF87C180CE2}"/>
              </a:ext>
            </a:extLst>
          </p:cNvPr>
          <p:cNvSpPr txBox="1">
            <a:spLocks/>
          </p:cNvSpPr>
          <p:nvPr/>
        </p:nvSpPr>
        <p:spPr>
          <a:xfrm>
            <a:off x="4336475" y="3840878"/>
            <a:ext cx="2410690" cy="675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System Font Regular"/>
              <a:buChar char="▷"/>
              <a:defRPr sz="1800" b="0" kern="1200">
                <a:solidFill>
                  <a:srgbClr val="000090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R" sz="2800" dirty="0">
                <a:solidFill>
                  <a:schemeClr val="bg1">
                    <a:lumMod val="50000"/>
                  </a:schemeClr>
                </a:solidFill>
              </a:rPr>
              <a:t>A lot!</a:t>
            </a:r>
            <a:endParaRPr lang="en-FR" sz="2800" i="1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Font typeface="System Font Regular"/>
              <a:buNone/>
            </a:pPr>
            <a:endParaRPr lang="en-FR" sz="28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7F3428A-2AB4-A606-2F83-48742D556A75}"/>
                  </a:ext>
                </a:extLst>
              </p14:cNvPr>
              <p14:cNvContentPartPr/>
              <p14:nvPr/>
            </p14:nvContentPartPr>
            <p14:xfrm>
              <a:off x="2416411" y="2881804"/>
              <a:ext cx="1926000" cy="351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7F3428A-2AB4-A606-2F83-48742D556A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62411" y="2773804"/>
                <a:ext cx="2033640" cy="5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92AD201-E2C0-BE75-AB16-D05017ED229E}"/>
                  </a:ext>
                </a:extLst>
              </p14:cNvPr>
              <p14:cNvContentPartPr/>
              <p14:nvPr/>
            </p14:nvContentPartPr>
            <p14:xfrm>
              <a:off x="5933251" y="2836084"/>
              <a:ext cx="1897560" cy="455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92AD201-E2C0-BE75-AB16-D05017ED229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79251" y="2728084"/>
                <a:ext cx="2005200" cy="67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631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2d_flow_training_rev_5.0e+01init">
            <a:hlinkClick r:id="" action="ppaction://media"/>
            <a:extLst>
              <a:ext uri="{FF2B5EF4-FFF2-40B4-BE49-F238E27FC236}">
                <a16:creationId xmlns:a16="http://schemas.microsoft.com/office/drawing/2014/main" id="{6E601AA5-2742-065D-B53E-5AAA347D4A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05699" y="2320527"/>
            <a:ext cx="3567600" cy="3567600"/>
          </a:xfrm>
          <a:prstGeom prst="rect">
            <a:avLst/>
          </a:prstGeom>
        </p:spPr>
      </p:pic>
      <p:pic>
        <p:nvPicPr>
          <p:cNvPr id="12" name="2d_flow_training_rev_1.0e+00init">
            <a:hlinkClick r:id="" action="ppaction://media"/>
            <a:extLst>
              <a:ext uri="{FF2B5EF4-FFF2-40B4-BE49-F238E27FC236}">
                <a16:creationId xmlns:a16="http://schemas.microsoft.com/office/drawing/2014/main" id="{E68D976D-D185-99C3-4D71-A6E738F811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9194" y="2243319"/>
            <a:ext cx="3567600" cy="356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AD6903-22E3-1C9E-3137-524EA4969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94" y="284641"/>
            <a:ext cx="8229600" cy="434352"/>
          </a:xfrm>
        </p:spPr>
        <p:txBody>
          <a:bodyPr/>
          <a:lstStyle/>
          <a:p>
            <a:r>
              <a:rPr lang="en-FR" dirty="0"/>
              <a:t>First idea: variational inference “on steroids”: </a:t>
            </a:r>
            <a:br>
              <a:rPr lang="en-FR" dirty="0"/>
            </a:br>
            <a:r>
              <a:rPr lang="en-FR" dirty="0"/>
              <a:t>Caution: prone to mode-collapse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CD59B-0E95-4CFA-64D4-1F91B1896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94" y="1113183"/>
            <a:ext cx="8229600" cy="5554489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A data-free learning objective:  the (reverse)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Kullback-Leibler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divergence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C4D2DA-1F49-BED1-8008-926B041B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84635-90FF-38DF-D3A3-C200A06260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66096" b="62012"/>
          <a:stretch/>
        </p:blipFill>
        <p:spPr>
          <a:xfrm>
            <a:off x="7250318" y="1029414"/>
            <a:ext cx="1011862" cy="448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506BFE-9398-9F24-3E5A-7E525A7150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7780" y="1627612"/>
            <a:ext cx="914400" cy="20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3DE776-A9DC-F114-5655-75B9887C19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2363" y="1430762"/>
            <a:ext cx="5626100" cy="596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1868E-9216-8456-024F-2053CE426FE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1434" y="2391586"/>
            <a:ext cx="3565692" cy="3565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7B08D6-008C-3866-4630-4D6311ED653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680" y="2147746"/>
            <a:ext cx="457200" cy="20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69013B-AA12-362C-B424-8A1CB77414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7430" y="2147746"/>
            <a:ext cx="457200" cy="203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00DC483-68FB-5450-2FA2-8F5AD7D2D780}"/>
              </a:ext>
            </a:extLst>
          </p:cNvPr>
          <p:cNvSpPr/>
          <p:nvPr/>
        </p:nvSpPr>
        <p:spPr>
          <a:xfrm>
            <a:off x="91040" y="5886416"/>
            <a:ext cx="8521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Weiss, P. (1907).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L’hypothèse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du champ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moléculaire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la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propriété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ferromagnétique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. 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Wainwright, M. J., &amp; Jordan, M. I. (2008). Graphical Models, Exponential Families, and Variational Inference. 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Rezende &amp; Mohamed, (2015). Variational inference with normalizing flows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Wu et al. (2019). Solving Statistical Mechanics Using Variational Autoregressive Networks. 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Arial" panose="020B0604020202020204" pitchFamily="34" charset="0"/>
              </a:rPr>
              <a:t>Albergo et al (2019). Flow-based generative models for Markov chain Monte Carlo in lattice field theory. </a:t>
            </a:r>
          </a:p>
          <a:p>
            <a:r>
              <a:rPr lang="en-GB" sz="10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Li, </a:t>
            </a:r>
            <a:r>
              <a:rPr lang="en-GB" sz="10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Shuo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-Hui, and Lei Wang. “Neural Network Renormalization Group.”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PRL 2018</a:t>
            </a:r>
            <a:endParaRPr lang="en-GB" sz="1000" dirty="0">
              <a:solidFill>
                <a:schemeClr val="bg1">
                  <a:lumMod val="50000"/>
                </a:schemeClr>
              </a:solidFill>
              <a:latin typeface="Helvetica" pitchFamily="2" charset="0"/>
              <a:cs typeface="Arial" panose="020B0604020202020204" pitchFamily="34" charset="0"/>
            </a:endParaRPr>
          </a:p>
          <a:p>
            <a:endParaRPr lang="en-US" sz="10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  <a:p>
            <a:endParaRPr lang="en-US" sz="1000" dirty="0">
              <a:solidFill>
                <a:schemeClr val="bg1">
                  <a:lumMod val="50000"/>
                </a:schemeClr>
              </a:solidFill>
              <a:effectLst/>
              <a:latin typeface="Helvetica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69D9D5-9BD6-90E4-283E-E6B5955F35FA}"/>
              </a:ext>
            </a:extLst>
          </p:cNvPr>
          <p:cNvSpPr/>
          <p:nvPr/>
        </p:nvSpPr>
        <p:spPr>
          <a:xfrm>
            <a:off x="5014983" y="7318753"/>
            <a:ext cx="3597965" cy="11371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Compress references</a:t>
            </a:r>
            <a:endParaRPr lang="en-FR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6A468F-6933-760E-2282-EAF946A9738E}"/>
              </a:ext>
            </a:extLst>
          </p:cNvPr>
          <p:cNvSpPr/>
          <p:nvPr/>
        </p:nvSpPr>
        <p:spPr>
          <a:xfrm>
            <a:off x="0" y="487231"/>
            <a:ext cx="5605670" cy="5598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29199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F785698-9A48-9F5B-8F88-4E253B467A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9442" y="2555364"/>
            <a:ext cx="3528000" cy="352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DDEA0F-F7E1-CDDE-4140-1C9510A19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194" y="280880"/>
            <a:ext cx="8229600" cy="434352"/>
          </a:xfrm>
        </p:spPr>
        <p:txBody>
          <a:bodyPr/>
          <a:lstStyle/>
          <a:p>
            <a:r>
              <a:rPr lang="en-FR" dirty="0"/>
              <a:t>Second idea: Adaptive Markov Chain Monte Carlo: </a:t>
            </a:r>
            <a:br>
              <a:rPr lang="en-FR" dirty="0"/>
            </a:br>
            <a:r>
              <a:rPr lang="en-FR" dirty="0"/>
              <a:t>simultaneous convergence of training &amp; sampling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1F059-4DDC-84D7-D5EF-B7EC8FB9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49392-7E0A-606E-5014-BF35A8A2D581}"/>
              </a:ext>
            </a:extLst>
          </p:cNvPr>
          <p:cNvSpPr/>
          <p:nvPr/>
        </p:nvSpPr>
        <p:spPr>
          <a:xfrm>
            <a:off x="59570" y="6569211"/>
            <a:ext cx="93759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[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Parno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&amp; Marzouk 2018 SIAM Journal of Uncertainty;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itchFamily="2" charset="0"/>
              </a:rPr>
              <a:t>Naesseth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itchFamily="2" charset="0"/>
              </a:rPr>
              <a:t> et al.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itchFamily="2" charset="0"/>
              </a:rPr>
              <a:t>Neurips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Helvetica" pitchFamily="2" charset="0"/>
              </a:rPr>
              <a:t> 2020;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MG,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Rotskoff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Vanden-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Eijnden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 PNAS 2022]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CA696D-4B8A-35C0-A9E7-972CBDF2F0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83426" y="1798622"/>
            <a:ext cx="876300" cy="203200"/>
          </a:xfrm>
          <a:prstGeom prst="rect">
            <a:avLst/>
          </a:prstGeom>
        </p:spPr>
      </p:pic>
      <p:pic>
        <p:nvPicPr>
          <p:cNvPr id="13" name="2d_mala_sampling">
            <a:hlinkClick r:id="" action="ppaction://media"/>
            <a:extLst>
              <a:ext uri="{FF2B5EF4-FFF2-40B4-BE49-F238E27FC236}">
                <a16:creationId xmlns:a16="http://schemas.microsoft.com/office/drawing/2014/main" id="{57C1F435-3237-7A7C-5B63-84BC0E47ED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1720" y="2629025"/>
            <a:ext cx="3531600" cy="3531600"/>
          </a:xfrm>
          <a:prstGeom prst="rect">
            <a:avLst/>
          </a:prstGeom>
        </p:spPr>
      </p:pic>
      <p:pic>
        <p:nvPicPr>
          <p:cNvPr id="16" name="2d_mh_sampling">
            <a:hlinkClick r:id="" action="ppaction://media"/>
            <a:extLst>
              <a:ext uri="{FF2B5EF4-FFF2-40B4-BE49-F238E27FC236}">
                <a16:creationId xmlns:a16="http://schemas.microsoft.com/office/drawing/2014/main" id="{D9DE4B51-3170-4127-FE96-33BBCC40BED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27642" y="2566612"/>
            <a:ext cx="3531601" cy="3531601"/>
          </a:xfrm>
          <a:prstGeom prst="rect">
            <a:avLst/>
          </a:prstGeom>
        </p:spPr>
      </p:pic>
      <p:pic>
        <p:nvPicPr>
          <p:cNvPr id="12" name="2d_flow_training_adapt">
            <a:hlinkClick r:id="" action="ppaction://media"/>
            <a:extLst>
              <a:ext uri="{FF2B5EF4-FFF2-40B4-BE49-F238E27FC236}">
                <a16:creationId xmlns:a16="http://schemas.microsoft.com/office/drawing/2014/main" id="{F124D939-5C4A-D146-98FE-45BD88769DF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827642" y="2574278"/>
            <a:ext cx="3531600" cy="353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9AFB2C2-DBEE-696F-BD13-A0104E1CE4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9277" y="2256128"/>
            <a:ext cx="2044700" cy="27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0A871A-6E20-9D82-4958-771750E5B3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50398" y="1605679"/>
            <a:ext cx="5156200" cy="609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F863D-C5D5-4425-C333-382CAC48B3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194" y="1191933"/>
            <a:ext cx="8229600" cy="5654277"/>
          </a:xfrm>
        </p:spPr>
        <p:txBody>
          <a:bodyPr>
            <a:normAutofit lnSpcReduction="10000"/>
          </a:bodyPr>
          <a:lstStyle/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Maximum likelihood objective (a.k.a forward KL)</a:t>
            </a: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Use an auxillary simple sampler to create data</a:t>
            </a:r>
          </a:p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Train</a:t>
            </a: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FR" sz="1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Add non-local steps relying on flow proposals </a:t>
            </a:r>
          </a:p>
          <a:p>
            <a:r>
              <a:rPr lang="en-FR" sz="1600" dirty="0">
                <a:solidFill>
                  <a:schemeClr val="bg1">
                    <a:lumMod val="50000"/>
                  </a:schemeClr>
                </a:solidFill>
              </a:rPr>
              <a:t>Repeat and converge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A53685-19EB-D0A4-152C-2CEFA74210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12589" y="6059025"/>
            <a:ext cx="876300" cy="203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84CC06-7B2F-D4C1-2EEF-12AD5A33D4AF}"/>
              </a:ext>
            </a:extLst>
          </p:cNvPr>
          <p:cNvSpPr/>
          <p:nvPr/>
        </p:nvSpPr>
        <p:spPr>
          <a:xfrm>
            <a:off x="7140481" y="6330223"/>
            <a:ext cx="19255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244AFC"/>
                </a:solidFill>
                <a:latin typeface="Helvetica" pitchFamily="2" charset="0"/>
              </a:rPr>
              <a:t>No free lunch!</a:t>
            </a:r>
          </a:p>
        </p:txBody>
      </p:sp>
      <p:pic>
        <p:nvPicPr>
          <p:cNvPr id="10" name="2d_flow_training_adapt_collapsed">
            <a:hlinkClick r:id="" action="ppaction://media"/>
            <a:extLst>
              <a:ext uri="{FF2B5EF4-FFF2-40B4-BE49-F238E27FC236}">
                <a16:creationId xmlns:a16="http://schemas.microsoft.com/office/drawing/2014/main" id="{CECC18C0-EF05-CE73-2BB6-CEB14515FB45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909277" y="2567867"/>
            <a:ext cx="3528000" cy="352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4E01D6-36BD-308C-935F-F32F632CCBAF}"/>
              </a:ext>
            </a:extLst>
          </p:cNvPr>
          <p:cNvSpPr/>
          <p:nvPr/>
        </p:nvSpPr>
        <p:spPr>
          <a:xfrm>
            <a:off x="5703942" y="6040133"/>
            <a:ext cx="25206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29A134"/>
                </a:solidFill>
                <a:latin typeface="Helvetica" pitchFamily="2" charset="0"/>
              </a:rPr>
              <a:t>Global-Local algorithm!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389702-D8AB-7FE0-2613-1AD8E2D0D8D5}"/>
              </a:ext>
            </a:extLst>
          </p:cNvPr>
          <p:cNvSpPr/>
          <p:nvPr/>
        </p:nvSpPr>
        <p:spPr>
          <a:xfrm>
            <a:off x="432442" y="886694"/>
            <a:ext cx="69921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latin typeface="Helvetica" pitchFamily="2" charset="0"/>
              </a:rPr>
              <a:t>With Eric Vanden-</a:t>
            </a:r>
            <a:r>
              <a:rPr lang="en-US" sz="1400" dirty="0" err="1">
                <a:effectLst/>
                <a:latin typeface="Helvetica" pitchFamily="2" charset="0"/>
              </a:rPr>
              <a:t>Eijnden</a:t>
            </a:r>
            <a:r>
              <a:rPr lang="en-US" sz="1400" dirty="0">
                <a:effectLst/>
                <a:latin typeface="Helvetica" pitchFamily="2" charset="0"/>
              </a:rPr>
              <a:t> (Courant NYU) &amp; Grant </a:t>
            </a:r>
            <a:r>
              <a:rPr lang="en-US" sz="1400" dirty="0" err="1">
                <a:effectLst/>
                <a:latin typeface="Helvetica" pitchFamily="2" charset="0"/>
              </a:rPr>
              <a:t>Rotskoff</a:t>
            </a:r>
            <a:r>
              <a:rPr lang="en-US" sz="1400" dirty="0">
                <a:effectLst/>
                <a:latin typeface="Helvetica" pitchFamily="2" charset="0"/>
              </a:rPr>
              <a:t> (Stanford)</a:t>
            </a:r>
          </a:p>
        </p:txBody>
      </p:sp>
    </p:spTree>
    <p:extLst>
      <p:ext uri="{BB962C8B-B14F-4D97-AF65-F5344CB8AC3E}">
        <p14:creationId xmlns:p14="http://schemas.microsoft.com/office/powerpoint/2010/main" val="181067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9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9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1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45651B-E603-784A-EDCC-B49389002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3044" y="949839"/>
            <a:ext cx="3220316" cy="2619791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47967C4-96B5-1213-FD89-FFEE1CCFF524}"/>
              </a:ext>
            </a:extLst>
          </p:cNvPr>
          <p:cNvSpPr txBox="1">
            <a:spLocks/>
          </p:cNvSpPr>
          <p:nvPr/>
        </p:nvSpPr>
        <p:spPr>
          <a:xfrm>
            <a:off x="305633" y="541199"/>
            <a:ext cx="8229600" cy="6129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buFont typeface="System Font Regular"/>
              <a:buChar char="▷"/>
              <a:defRPr sz="1800" b="0" kern="1200">
                <a:solidFill>
                  <a:srgbClr val="000090"/>
                </a:solidFill>
                <a:latin typeface="Helvetica" pitchFamily="2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lang="x-none"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endParaRPr lang="fr-FR" sz="1600" dirty="0"/>
          </a:p>
          <a:p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Annealing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create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progressively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dataset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of training  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marL="0" indent="0">
              <a:buNone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	﻿</a:t>
            </a:r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From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high-</a:t>
            </a:r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temperature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repeat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fr-FR" dirty="0"/>
              <a:t>Use                                in MCMC to </a:t>
            </a:r>
            <a:r>
              <a:rPr lang="fr-FR" dirty="0" err="1"/>
              <a:t>sample</a:t>
            </a:r>
            <a:endParaRPr lang="fr-FR" dirty="0"/>
          </a:p>
          <a:p>
            <a:pPr marL="457200" lvl="1" indent="0">
              <a:buNone/>
            </a:pPr>
            <a:r>
              <a:rPr lang="fr-FR" dirty="0"/>
              <a:t>					</a:t>
            </a:r>
          </a:p>
          <a:p>
            <a:pPr lvl="1"/>
            <a:r>
              <a:rPr lang="fr-FR" dirty="0"/>
              <a:t>Use		          as data to train  </a:t>
            </a:r>
          </a:p>
          <a:p>
            <a:pPr marL="0" indent="0">
              <a:buNone/>
            </a:pPr>
            <a:endParaRPr lang="fr-FR" sz="1600" dirty="0"/>
          </a:p>
          <a:p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Continuously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Repeated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Annealed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Flow Transport </a:t>
            </a:r>
          </a:p>
          <a:p>
            <a:pPr lvl="1"/>
            <a:r>
              <a:rPr lang="fr-FR" dirty="0" err="1"/>
              <a:t>Add</a:t>
            </a:r>
            <a:r>
              <a:rPr lang="fr-FR" dirty="0"/>
              <a:t> flow transport </a:t>
            </a:r>
            <a:r>
              <a:rPr lang="fr-FR" dirty="0" err="1"/>
              <a:t>maps</a:t>
            </a:r>
            <a:r>
              <a:rPr lang="fr-FR" dirty="0"/>
              <a:t> </a:t>
            </a:r>
            <a:r>
              <a:rPr lang="fr-FR" dirty="0" err="1"/>
              <a:t>within</a:t>
            </a:r>
            <a:r>
              <a:rPr lang="fr-FR" dirty="0"/>
              <a:t> </a:t>
            </a:r>
            <a:r>
              <a:rPr lang="fr-FR" dirty="0" err="1"/>
              <a:t>steps</a:t>
            </a:r>
            <a:r>
              <a:rPr lang="fr-FR" dirty="0"/>
              <a:t> of </a:t>
            </a:r>
            <a:r>
              <a:rPr lang="fr-FR" dirty="0" err="1"/>
              <a:t>sequencial</a:t>
            </a:r>
            <a:r>
              <a:rPr lang="fr-FR" dirty="0"/>
              <a:t> Monte Carlo (SMC)</a:t>
            </a: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endParaRPr lang="fr-FR" sz="1600" dirty="0"/>
          </a:p>
          <a:p>
            <a:r>
              <a:rPr lang="fr-FR" sz="1600" dirty="0" err="1">
                <a:solidFill>
                  <a:schemeClr val="bg1">
                    <a:lumMod val="50000"/>
                  </a:schemeClr>
                </a:solidFill>
              </a:rPr>
              <a:t>Preconditioned</a:t>
            </a: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 SMC (PMC)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E189E9-EF4A-257A-6A02-12DA548A0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37" y="208162"/>
            <a:ext cx="8906806" cy="434352"/>
          </a:xfrm>
        </p:spPr>
        <p:txBody>
          <a:bodyPr/>
          <a:lstStyle/>
          <a:p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idea</a:t>
            </a:r>
            <a:r>
              <a:rPr lang="fr-FR" dirty="0"/>
              <a:t>: </a:t>
            </a:r>
            <a:r>
              <a:rPr lang="fr-FR" dirty="0" err="1"/>
              <a:t>Joining</a:t>
            </a:r>
            <a:r>
              <a:rPr lang="fr-FR" dirty="0"/>
              <a:t> forces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annealing</a:t>
            </a:r>
            <a:r>
              <a:rPr lang="fr-FR" dirty="0"/>
              <a:t>/SMC      </a:t>
            </a:r>
            <a:endParaRPr lang="en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BFA61-B406-20A3-CD15-969FE3B2F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0B4EF-C236-9649-A124-62B43B57FCCC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FA703-967E-C5EC-3387-FEE56EE12916}"/>
              </a:ext>
            </a:extLst>
          </p:cNvPr>
          <p:cNvSpPr txBox="1"/>
          <p:nvPr/>
        </p:nvSpPr>
        <p:spPr>
          <a:xfrm>
            <a:off x="100317" y="6211226"/>
            <a:ext cx="87461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Boosting Monte Carlo simulations of spin glasses using autoregressive neural networks- B. McNaughton et al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PRE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2020</a:t>
            </a:r>
          </a:p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(Continuously Repeated) Annealed Flow Transport Monte Carlo.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Arbel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Matthews et al (2021 &amp; 2022) </a:t>
            </a:r>
          </a:p>
          <a:p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Karamanis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et al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effectLst/>
                <a:latin typeface="Helvetica" pitchFamily="2" charset="0"/>
              </a:rPr>
              <a:t>. ‘Accelerating Astronomical and Cosmological Inference with Preconditioned Monte Carlo.  (2022)</a:t>
            </a:r>
          </a:p>
          <a:p>
            <a:endParaRPr lang="en-GB" sz="12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  <a:p>
            <a:endParaRPr lang="en-FR" sz="1200" dirty="0">
              <a:solidFill>
                <a:schemeClr val="bg1">
                  <a:lumMod val="50000"/>
                </a:schemeClr>
              </a:solidFill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E0B049-5935-BBCC-417D-E0EEC4BBD8EC}"/>
              </a:ext>
            </a:extLst>
          </p:cNvPr>
          <p:cNvSpPr txBox="1"/>
          <p:nvPr/>
        </p:nvSpPr>
        <p:spPr>
          <a:xfrm>
            <a:off x="6781439" y="731770"/>
            <a:ext cx="1641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S.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Pilati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</a:t>
            </a:r>
            <a:r>
              <a:rPr lang="en-GB" sz="1200" i="1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PRE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2020</a:t>
            </a:r>
            <a:endParaRPr lang="en-FR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4F2B15-19CC-CF40-F866-4EE703C98281}"/>
              </a:ext>
            </a:extLst>
          </p:cNvPr>
          <p:cNvSpPr txBox="1"/>
          <p:nvPr/>
        </p:nvSpPr>
        <p:spPr>
          <a:xfrm>
            <a:off x="6711525" y="967443"/>
            <a:ext cx="24013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2d – </a:t>
            </a:r>
            <a:r>
              <a:rPr lang="en-US" sz="1200" i="1" dirty="0">
                <a:latin typeface="Helvetica" pitchFamily="2" charset="0"/>
              </a:rPr>
              <a:t>Edwards Anderson</a:t>
            </a:r>
            <a:endParaRPr lang="en-FR" sz="1200" dirty="0">
              <a:latin typeface="Helvetica" pitchFamily="2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897DE4B-B392-0A0E-4A33-375AE30FD0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932"/>
          <a:stretch/>
        </p:blipFill>
        <p:spPr>
          <a:xfrm>
            <a:off x="1094080" y="3769777"/>
            <a:ext cx="6639665" cy="16497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7B16DBC-2DB1-1B12-FCF9-FE57C1AB2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80" y="1276668"/>
            <a:ext cx="1993900" cy="2921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53F465B-638F-4F5F-3DF5-1324F48D9DCC}"/>
              </a:ext>
            </a:extLst>
          </p:cNvPr>
          <p:cNvGrpSpPr/>
          <p:nvPr/>
        </p:nvGrpSpPr>
        <p:grpSpPr>
          <a:xfrm>
            <a:off x="2622757" y="4179478"/>
            <a:ext cx="375407" cy="274157"/>
            <a:chOff x="2385491" y="3274437"/>
            <a:chExt cx="2059687" cy="150418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57B4A3-448C-E0AF-E37A-2E3F371D7F63}"/>
                </a:ext>
              </a:extLst>
            </p:cNvPr>
            <p:cNvSpPr/>
            <p:nvPr/>
          </p:nvSpPr>
          <p:spPr>
            <a:xfrm>
              <a:off x="2385491" y="3303406"/>
              <a:ext cx="147639" cy="1475213"/>
            </a:xfrm>
            <a:prstGeom prst="rect">
              <a:avLst/>
            </a:prstGeom>
            <a:solidFill>
              <a:srgbClr val="182FB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070E0D3-2758-7C19-A1D7-F52E1242E46C}"/>
                </a:ext>
              </a:extLst>
            </p:cNvPr>
            <p:cNvSpPr/>
            <p:nvPr/>
          </p:nvSpPr>
          <p:spPr>
            <a:xfrm>
              <a:off x="3340569" y="3303409"/>
              <a:ext cx="139660" cy="1475210"/>
            </a:xfrm>
            <a:prstGeom prst="rect">
              <a:avLst/>
            </a:prstGeom>
            <a:solidFill>
              <a:srgbClr val="9CED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9657D7-0FFA-CBD1-1546-653DFDB6868F}"/>
                </a:ext>
              </a:extLst>
            </p:cNvPr>
            <p:cNvSpPr/>
            <p:nvPr/>
          </p:nvSpPr>
          <p:spPr>
            <a:xfrm>
              <a:off x="4305518" y="3274437"/>
              <a:ext cx="139660" cy="1475209"/>
            </a:xfrm>
            <a:prstGeom prst="rect">
              <a:avLst/>
            </a:prstGeom>
            <a:solidFill>
              <a:srgbClr val="182FB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44AFC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91A3D56-EC2E-6709-53E0-25566C3DB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5569" y="3870384"/>
              <a:ext cx="304492" cy="32479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B8EBF6C-5373-8ACD-67FD-8F79C616E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5645" y="3870384"/>
              <a:ext cx="304492" cy="324793"/>
            </a:xfrm>
            <a:prstGeom prst="rect">
              <a:avLst/>
            </a:prstGeom>
          </p:spPr>
        </p:pic>
        <p:sp>
          <p:nvSpPr>
            <p:cNvPr id="32" name="Trapezoid 226">
              <a:extLst>
                <a:ext uri="{FF2B5EF4-FFF2-40B4-BE49-F238E27FC236}">
                  <a16:creationId xmlns:a16="http://schemas.microsoft.com/office/drawing/2014/main" id="{CEAF3163-5276-9732-C933-E80EF47BE071}"/>
                </a:ext>
              </a:extLst>
            </p:cNvPr>
            <p:cNvSpPr/>
            <p:nvPr/>
          </p:nvSpPr>
          <p:spPr>
            <a:xfrm rot="16200000">
              <a:off x="2593070" y="3816451"/>
              <a:ext cx="687560" cy="451423"/>
            </a:xfrm>
            <a:prstGeom prst="trapezoid">
              <a:avLst>
                <a:gd name="adj" fmla="val 0"/>
              </a:avLst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rapezoid 227">
              <a:extLst>
                <a:ext uri="{FF2B5EF4-FFF2-40B4-BE49-F238E27FC236}">
                  <a16:creationId xmlns:a16="http://schemas.microsoft.com/office/drawing/2014/main" id="{65549C40-3A0C-94A2-7E53-D86A349D253D}"/>
                </a:ext>
              </a:extLst>
            </p:cNvPr>
            <p:cNvSpPr/>
            <p:nvPr/>
          </p:nvSpPr>
          <p:spPr>
            <a:xfrm rot="16200000">
              <a:off x="3540169" y="3816451"/>
              <a:ext cx="687560" cy="451423"/>
            </a:xfrm>
            <a:prstGeom prst="trapezoid">
              <a:avLst>
                <a:gd name="adj" fmla="val 0"/>
              </a:avLst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3B4F56F-171C-CFC9-B87E-F048E2AC7E3A}"/>
              </a:ext>
            </a:extLst>
          </p:cNvPr>
          <p:cNvGrpSpPr/>
          <p:nvPr/>
        </p:nvGrpSpPr>
        <p:grpSpPr>
          <a:xfrm>
            <a:off x="4368652" y="4210216"/>
            <a:ext cx="375407" cy="274157"/>
            <a:chOff x="2385491" y="3274437"/>
            <a:chExt cx="2059687" cy="1504182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0DB4E17-D42D-E650-A805-679389ED2013}"/>
                </a:ext>
              </a:extLst>
            </p:cNvPr>
            <p:cNvSpPr/>
            <p:nvPr/>
          </p:nvSpPr>
          <p:spPr>
            <a:xfrm>
              <a:off x="2385491" y="3303406"/>
              <a:ext cx="147639" cy="1475213"/>
            </a:xfrm>
            <a:prstGeom prst="rect">
              <a:avLst/>
            </a:prstGeom>
            <a:solidFill>
              <a:srgbClr val="182FB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9F2670D-87D7-7BCE-F12C-64FB23AF627D}"/>
                </a:ext>
              </a:extLst>
            </p:cNvPr>
            <p:cNvSpPr/>
            <p:nvPr/>
          </p:nvSpPr>
          <p:spPr>
            <a:xfrm>
              <a:off x="3340569" y="3303409"/>
              <a:ext cx="139660" cy="1475210"/>
            </a:xfrm>
            <a:prstGeom prst="rect">
              <a:avLst/>
            </a:prstGeom>
            <a:solidFill>
              <a:srgbClr val="9CED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3EEE2A8-6C90-0BDD-A424-5DB8A5B77508}"/>
                </a:ext>
              </a:extLst>
            </p:cNvPr>
            <p:cNvSpPr/>
            <p:nvPr/>
          </p:nvSpPr>
          <p:spPr>
            <a:xfrm>
              <a:off x="4305518" y="3274437"/>
              <a:ext cx="139660" cy="1475209"/>
            </a:xfrm>
            <a:prstGeom prst="rect">
              <a:avLst/>
            </a:prstGeom>
            <a:solidFill>
              <a:srgbClr val="182FB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44AFC"/>
                </a:solidFill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8CF27B8-B8B5-E28D-90B3-0B3305F3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5569" y="3870384"/>
              <a:ext cx="304492" cy="324793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3028335-5B0D-DF6A-49BB-3F206058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5645" y="3870384"/>
              <a:ext cx="304492" cy="324793"/>
            </a:xfrm>
            <a:prstGeom prst="rect">
              <a:avLst/>
            </a:prstGeom>
          </p:spPr>
        </p:pic>
        <p:sp>
          <p:nvSpPr>
            <p:cNvPr id="52" name="Trapezoid 226">
              <a:extLst>
                <a:ext uri="{FF2B5EF4-FFF2-40B4-BE49-F238E27FC236}">
                  <a16:creationId xmlns:a16="http://schemas.microsoft.com/office/drawing/2014/main" id="{99886839-E6B3-F694-9E92-68E030EFAC09}"/>
                </a:ext>
              </a:extLst>
            </p:cNvPr>
            <p:cNvSpPr/>
            <p:nvPr/>
          </p:nvSpPr>
          <p:spPr>
            <a:xfrm rot="16200000">
              <a:off x="2593070" y="3816451"/>
              <a:ext cx="687560" cy="451423"/>
            </a:xfrm>
            <a:prstGeom prst="trapezoid">
              <a:avLst>
                <a:gd name="adj" fmla="val 0"/>
              </a:avLst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apezoid 227">
              <a:extLst>
                <a:ext uri="{FF2B5EF4-FFF2-40B4-BE49-F238E27FC236}">
                  <a16:creationId xmlns:a16="http://schemas.microsoft.com/office/drawing/2014/main" id="{EA756078-0319-09E8-D9F1-07502E2AD515}"/>
                </a:ext>
              </a:extLst>
            </p:cNvPr>
            <p:cNvSpPr/>
            <p:nvPr/>
          </p:nvSpPr>
          <p:spPr>
            <a:xfrm rot="16200000">
              <a:off x="3540169" y="3816451"/>
              <a:ext cx="687560" cy="451423"/>
            </a:xfrm>
            <a:prstGeom prst="trapezoid">
              <a:avLst>
                <a:gd name="adj" fmla="val 0"/>
              </a:avLst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3A68421-9A03-830D-2A36-F6EE67089683}"/>
              </a:ext>
            </a:extLst>
          </p:cNvPr>
          <p:cNvGrpSpPr/>
          <p:nvPr/>
        </p:nvGrpSpPr>
        <p:grpSpPr>
          <a:xfrm>
            <a:off x="5963710" y="4204935"/>
            <a:ext cx="375407" cy="274157"/>
            <a:chOff x="2385491" y="3274437"/>
            <a:chExt cx="2059687" cy="1504182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57685E0-DE7E-3996-8E9C-86F74EFCBC4B}"/>
                </a:ext>
              </a:extLst>
            </p:cNvPr>
            <p:cNvSpPr/>
            <p:nvPr/>
          </p:nvSpPr>
          <p:spPr>
            <a:xfrm>
              <a:off x="2385491" y="3303406"/>
              <a:ext cx="147639" cy="1475213"/>
            </a:xfrm>
            <a:prstGeom prst="rect">
              <a:avLst/>
            </a:prstGeom>
            <a:solidFill>
              <a:srgbClr val="182FB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AC4DB24-051D-82A2-3829-AC79F0CC02FC}"/>
                </a:ext>
              </a:extLst>
            </p:cNvPr>
            <p:cNvSpPr/>
            <p:nvPr/>
          </p:nvSpPr>
          <p:spPr>
            <a:xfrm>
              <a:off x="3340569" y="3303409"/>
              <a:ext cx="139660" cy="1475210"/>
            </a:xfrm>
            <a:prstGeom prst="rect">
              <a:avLst/>
            </a:prstGeom>
            <a:solidFill>
              <a:srgbClr val="9CEDF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6C05BE4-F004-F21E-8856-502466AD6D51}"/>
                </a:ext>
              </a:extLst>
            </p:cNvPr>
            <p:cNvSpPr/>
            <p:nvPr/>
          </p:nvSpPr>
          <p:spPr>
            <a:xfrm>
              <a:off x="4305518" y="3274437"/>
              <a:ext cx="139660" cy="1475209"/>
            </a:xfrm>
            <a:prstGeom prst="rect">
              <a:avLst/>
            </a:prstGeom>
            <a:solidFill>
              <a:srgbClr val="182FBF"/>
            </a:solidFill>
            <a:ln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44AFC"/>
                </a:solidFill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42E2C9D8-F988-7BA8-DA41-73043F9D2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65569" y="3870384"/>
              <a:ext cx="304492" cy="324793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8D574071-D272-71EA-9BD5-C3A1CECF7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5645" y="3870384"/>
              <a:ext cx="304492" cy="324793"/>
            </a:xfrm>
            <a:prstGeom prst="rect">
              <a:avLst/>
            </a:prstGeom>
          </p:spPr>
        </p:pic>
        <p:sp>
          <p:nvSpPr>
            <p:cNvPr id="60" name="Trapezoid 226">
              <a:extLst>
                <a:ext uri="{FF2B5EF4-FFF2-40B4-BE49-F238E27FC236}">
                  <a16:creationId xmlns:a16="http://schemas.microsoft.com/office/drawing/2014/main" id="{379B2BFA-91E7-742B-C6BA-CE589FB41A34}"/>
                </a:ext>
              </a:extLst>
            </p:cNvPr>
            <p:cNvSpPr/>
            <p:nvPr/>
          </p:nvSpPr>
          <p:spPr>
            <a:xfrm rot="16200000">
              <a:off x="2593070" y="3816451"/>
              <a:ext cx="687560" cy="451423"/>
            </a:xfrm>
            <a:prstGeom prst="trapezoid">
              <a:avLst>
                <a:gd name="adj" fmla="val 0"/>
              </a:avLst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apezoid 227">
              <a:extLst>
                <a:ext uri="{FF2B5EF4-FFF2-40B4-BE49-F238E27FC236}">
                  <a16:creationId xmlns:a16="http://schemas.microsoft.com/office/drawing/2014/main" id="{464331ED-8529-BBA4-FDC7-5EEA3F99AC9B}"/>
                </a:ext>
              </a:extLst>
            </p:cNvPr>
            <p:cNvSpPr/>
            <p:nvPr/>
          </p:nvSpPr>
          <p:spPr>
            <a:xfrm rot="16200000">
              <a:off x="3540169" y="3816451"/>
              <a:ext cx="687560" cy="451423"/>
            </a:xfrm>
            <a:prstGeom prst="trapezoid">
              <a:avLst>
                <a:gd name="adj" fmla="val 0"/>
              </a:avLst>
            </a:prstGeom>
            <a:noFill/>
            <a:ln w="127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3" name="Picture 62">
            <a:extLst>
              <a:ext uri="{FF2B5EF4-FFF2-40B4-BE49-F238E27FC236}">
                <a16:creationId xmlns:a16="http://schemas.microsoft.com/office/drawing/2014/main" id="{C00642D9-E0EC-FBA0-82E9-349F1C9BE0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8259" y="2036441"/>
            <a:ext cx="609600" cy="2667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6C370F1-D895-B4F4-E454-53AB526B5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731" y="2016003"/>
            <a:ext cx="1587500" cy="3302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495E7C2-341E-D8A8-1272-F17ABAFA02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9481" y="2603679"/>
            <a:ext cx="1130300" cy="2667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26771587-460D-0BFD-2ED9-2DF3D1D13D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r="50000" b="-42638"/>
          <a:stretch/>
        </p:blipFill>
        <p:spPr>
          <a:xfrm>
            <a:off x="4208109" y="2568954"/>
            <a:ext cx="793750" cy="47099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727E01B-E2E7-90C0-71A3-FD72DBD40C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" t="84278" r="-164" b="5208"/>
          <a:stretch/>
        </p:blipFill>
        <p:spPr>
          <a:xfrm>
            <a:off x="1190452" y="5334610"/>
            <a:ext cx="6639665" cy="231073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D959DDFF-1EE8-2A97-E9BC-C64A75417EE0}"/>
              </a:ext>
            </a:extLst>
          </p:cNvPr>
          <p:cNvSpPr/>
          <p:nvPr/>
        </p:nvSpPr>
        <p:spPr>
          <a:xfrm>
            <a:off x="5446539" y="-2030013"/>
            <a:ext cx="1977046" cy="17512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FR" sz="1400" dirty="0">
                <a:solidFill>
                  <a:srgbClr val="FF0000"/>
                </a:solidFill>
              </a:rPr>
              <a:t>Could group the two stat mech paper + add pocoMC with sequential Monte carlo</a:t>
            </a:r>
            <a:endParaRPr lang="en-FR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8D73C8-5BFD-813B-FC6D-6868D0F66C99}"/>
              </a:ext>
            </a:extLst>
          </p:cNvPr>
          <p:cNvSpPr/>
          <p:nvPr/>
        </p:nvSpPr>
        <p:spPr>
          <a:xfrm>
            <a:off x="450963" y="-1893615"/>
            <a:ext cx="4717193" cy="123773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4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Helvetica Light" panose="020B0403020202020204" pitchFamily="34" charset="0"/>
              </a:rPr>
              <a:t>SMC + PMC -&gt; and the difference between them</a:t>
            </a:r>
            <a:endParaRPr lang="en-FR" sz="1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latin typeface="Helvetica Light" panose="020B0403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2F4C5-EE5E-2757-D9E0-978DAF3C799E}"/>
              </a:ext>
            </a:extLst>
          </p:cNvPr>
          <p:cNvSpPr txBox="1"/>
          <p:nvPr/>
        </p:nvSpPr>
        <p:spPr>
          <a:xfrm>
            <a:off x="6711525" y="5593050"/>
            <a:ext cx="16411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Credit M. 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Arbel</a:t>
            </a:r>
            <a:endParaRPr lang="en-FR" sz="1200" dirty="0"/>
          </a:p>
        </p:txBody>
      </p:sp>
    </p:spTree>
    <p:extLst>
      <p:ext uri="{BB962C8B-B14F-4D97-AF65-F5344CB8AC3E}">
        <p14:creationId xmlns:p14="http://schemas.microsoft.com/office/powerpoint/2010/main" val="110776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4" grpId="0"/>
      <p:bldP spid="15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8.3|38.6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215891</TotalTime>
  <Words>2070</Words>
  <Application>Microsoft Macintosh PowerPoint</Application>
  <PresentationFormat>On-screen Show (4:3)</PresentationFormat>
  <Paragraphs>427</Paragraphs>
  <Slides>26</Slides>
  <Notes>12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Courier New</vt:lpstr>
      <vt:lpstr>Helvetica</vt:lpstr>
      <vt:lpstr>Helvetica Light</vt:lpstr>
      <vt:lpstr>Lucida Grande</vt:lpstr>
      <vt:lpstr>PT Mono</vt:lpstr>
      <vt:lpstr>System Font Regular</vt:lpstr>
      <vt:lpstr>Thème Office</vt:lpstr>
      <vt:lpstr>Generative models to assist sampling: A tentative tutorial </vt:lpstr>
      <vt:lpstr>Deep generative models based on transport </vt:lpstr>
      <vt:lpstr>High-dimensional inference</vt:lpstr>
      <vt:lpstr>Consider simple samplers</vt:lpstr>
      <vt:lpstr>Suppose you can train a model        , what do you gain? </vt:lpstr>
      <vt:lpstr>PowerPoint Presentation</vt:lpstr>
      <vt:lpstr>First idea: variational inference “on steroids”:  Caution: prone to mode-collapse </vt:lpstr>
      <vt:lpstr>Second idea: Adaptive Markov Chain Monte Carlo:  simultaneous convergence of training &amp; sampling</vt:lpstr>
      <vt:lpstr>Third idea: Joining forces with annealing/SMC      </vt:lpstr>
      <vt:lpstr>PowerPoint Presentation</vt:lpstr>
      <vt:lpstr>Example 1/2: Bayesian inference of Gravitational Waves parameters</vt:lpstr>
      <vt:lpstr>Example 2/2: Sampling metastable silver clusters</vt:lpstr>
      <vt:lpstr>PowerPoint Presentation</vt:lpstr>
      <vt:lpstr>Is the model good enough to be useful? Is the sampling converged?</vt:lpstr>
      <vt:lpstr>Pre-conditioning local samplers with flows</vt:lpstr>
      <vt:lpstr>Flow proposals vs latent local jumps 1/2</vt:lpstr>
      <vt:lpstr>PowerPoint Presentation</vt:lpstr>
      <vt:lpstr>2 Python packages I am aware off</vt:lpstr>
      <vt:lpstr>Perspectives &amp; Conclusions</vt:lpstr>
      <vt:lpstr>PowerPoint Presentation</vt:lpstr>
      <vt:lpstr>Based on</vt:lpstr>
      <vt:lpstr>One key idea is physics informed learning: for instance system tailored base measure</vt:lpstr>
      <vt:lpstr>Yet learned transport does not erase mutlimodality </vt:lpstr>
      <vt:lpstr>Insights from emprical study for</vt:lpstr>
      <vt:lpstr>Second Idea: Adaptive Markov Chain Monte Carlo:  simultaneous convergence of training &amp; sampling</vt:lpstr>
      <vt:lpstr>Ergodicity theory of adaptive MCMC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Marylou</dc:creator>
  <cp:lastModifiedBy>Marylou Gabrie</cp:lastModifiedBy>
  <cp:revision>3319</cp:revision>
  <dcterms:created xsi:type="dcterms:W3CDTF">2016-06-28T08:48:07Z</dcterms:created>
  <dcterms:modified xsi:type="dcterms:W3CDTF">2023-11-28T08:20:37Z</dcterms:modified>
</cp:coreProperties>
</file>