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64" r:id="rId3"/>
    <p:sldMasterId id="2147483672" r:id="rId4"/>
    <p:sldMasterId id="2147483676" r:id="rId5"/>
  </p:sldMasterIdLst>
  <p:notesMasterIdLst>
    <p:notesMasterId r:id="rId98"/>
  </p:notesMasterIdLst>
  <p:sldIdLst>
    <p:sldId id="257" r:id="rId6"/>
    <p:sldId id="373" r:id="rId7"/>
    <p:sldId id="500" r:id="rId8"/>
    <p:sldId id="572" r:id="rId9"/>
    <p:sldId id="518" r:id="rId10"/>
    <p:sldId id="502" r:id="rId11"/>
    <p:sldId id="503" r:id="rId12"/>
    <p:sldId id="475" r:id="rId13"/>
    <p:sldId id="504" r:id="rId14"/>
    <p:sldId id="519" r:id="rId15"/>
    <p:sldId id="483" r:id="rId16"/>
    <p:sldId id="513" r:id="rId17"/>
    <p:sldId id="507" r:id="rId18"/>
    <p:sldId id="508" r:id="rId19"/>
    <p:sldId id="509" r:id="rId20"/>
    <p:sldId id="510" r:id="rId21"/>
    <p:sldId id="478" r:id="rId22"/>
    <p:sldId id="520" r:id="rId23"/>
    <p:sldId id="569" r:id="rId24"/>
    <p:sldId id="514" r:id="rId25"/>
    <p:sldId id="515" r:id="rId26"/>
    <p:sldId id="516" r:id="rId27"/>
    <p:sldId id="480" r:id="rId28"/>
    <p:sldId id="505" r:id="rId29"/>
    <p:sldId id="506" r:id="rId30"/>
    <p:sldId id="521" r:id="rId31"/>
    <p:sldId id="524" r:id="rId32"/>
    <p:sldId id="522" r:id="rId33"/>
    <p:sldId id="523" r:id="rId34"/>
    <p:sldId id="485" r:id="rId35"/>
    <p:sldId id="525" r:id="rId36"/>
    <p:sldId id="527" r:id="rId37"/>
    <p:sldId id="528" r:id="rId38"/>
    <p:sldId id="529" r:id="rId39"/>
    <p:sldId id="531" r:id="rId40"/>
    <p:sldId id="535" r:id="rId41"/>
    <p:sldId id="539" r:id="rId42"/>
    <p:sldId id="533" r:id="rId43"/>
    <p:sldId id="540" r:id="rId44"/>
    <p:sldId id="537" r:id="rId45"/>
    <p:sldId id="541" r:id="rId46"/>
    <p:sldId id="570" r:id="rId47"/>
    <p:sldId id="577" r:id="rId48"/>
    <p:sldId id="534" r:id="rId49"/>
    <p:sldId id="545" r:id="rId50"/>
    <p:sldId id="418" r:id="rId51"/>
    <p:sldId id="438" r:id="rId52"/>
    <p:sldId id="439" r:id="rId53"/>
    <p:sldId id="443" r:id="rId54"/>
    <p:sldId id="444" r:id="rId55"/>
    <p:sldId id="432" r:id="rId56"/>
    <p:sldId id="428" r:id="rId57"/>
    <p:sldId id="490" r:id="rId58"/>
    <p:sldId id="554" r:id="rId59"/>
    <p:sldId id="556" r:id="rId60"/>
    <p:sldId id="558" r:id="rId61"/>
    <p:sldId id="549" r:id="rId62"/>
    <p:sldId id="557" r:id="rId63"/>
    <p:sldId id="563" r:id="rId64"/>
    <p:sldId id="567" r:id="rId65"/>
    <p:sldId id="568" r:id="rId66"/>
    <p:sldId id="421" r:id="rId67"/>
    <p:sldId id="564" r:id="rId68"/>
    <p:sldId id="565" r:id="rId69"/>
    <p:sldId id="575" r:id="rId70"/>
    <p:sldId id="566" r:id="rId71"/>
    <p:sldId id="303" r:id="rId72"/>
    <p:sldId id="526" r:id="rId73"/>
    <p:sldId id="470" r:id="rId74"/>
    <p:sldId id="434" r:id="rId75"/>
    <p:sldId id="532" r:id="rId76"/>
    <p:sldId id="538" r:id="rId77"/>
    <p:sldId id="543" r:id="rId78"/>
    <p:sldId id="542" r:id="rId79"/>
    <p:sldId id="571" r:id="rId80"/>
    <p:sldId id="546" r:id="rId81"/>
    <p:sldId id="318" r:id="rId82"/>
    <p:sldId id="445" r:id="rId83"/>
    <p:sldId id="447" r:id="rId84"/>
    <p:sldId id="448" r:id="rId85"/>
    <p:sldId id="431" r:id="rId86"/>
    <p:sldId id="454" r:id="rId87"/>
    <p:sldId id="455" r:id="rId88"/>
    <p:sldId id="456" r:id="rId89"/>
    <p:sldId id="469" r:id="rId90"/>
    <p:sldId id="452" r:id="rId91"/>
    <p:sldId id="453" r:id="rId92"/>
    <p:sldId id="574" r:id="rId93"/>
    <p:sldId id="560" r:id="rId94"/>
    <p:sldId id="561" r:id="rId95"/>
    <p:sldId id="576" r:id="rId96"/>
    <p:sldId id="511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151515"/>
    <a:srgbClr val="575757"/>
    <a:srgbClr val="5A5A5A"/>
    <a:srgbClr val="636363"/>
    <a:srgbClr val="626262"/>
    <a:srgbClr val="5F5F5F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097" autoAdjust="0"/>
  </p:normalViewPr>
  <p:slideViewPr>
    <p:cSldViewPr snapToGrid="0">
      <p:cViewPr varScale="1">
        <p:scale>
          <a:sx n="94" d="100"/>
          <a:sy n="94" d="100"/>
        </p:scale>
        <p:origin x="42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9CA4-1BE2-46A4-941E-FE8D5F8EA20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61E4-D4BF-4943-B281-746789BFB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2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9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4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6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87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8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2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76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7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43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48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6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56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46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76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72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298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21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38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22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19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23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2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56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92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45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59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339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358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67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81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21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5796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5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50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2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582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325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08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910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67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541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602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67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160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764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394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29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459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829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444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323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191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64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6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9416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635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632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820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625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964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017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1363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003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524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2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433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088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408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923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43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213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874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9629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40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4898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0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347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146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253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8720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9151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6815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8165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804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680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39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46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4353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4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261F-F06F-4882-837E-C04D5A4B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280B4-02CE-4D7F-B10A-08DFB8187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6264-E470-4B8F-BF18-8306439F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5F40-97D3-4DEE-8D40-C727AC02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A0E9-220C-4335-8B85-50FDA9A2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8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BE5B-FAA2-4805-B1CA-BFEC408C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A4EFB-E2AF-4C05-B74D-178F947E0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BB39-63E3-40C4-B700-2C55A8B1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199EF-7603-4EFF-A0E6-1AE62312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8A73-C9D0-4986-A273-AC7B785B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5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4B383-1198-4B6D-A231-BCBD23A1A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E222A-ED44-4BD9-BF23-38A5A946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17B1D-D76A-4086-9A65-D0889FFF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6F420-0DE4-46EE-8016-39AF8137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4E4F-1CA7-4E13-885A-3CCD84B0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9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DB8C-8BB3-4AB1-BD36-F6D97E78F93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66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DB8C-8BB3-4AB1-BD36-F6D97E78F93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818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5238-319D-48FC-B9F1-FA3AB8A16C7F}" type="datetime1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81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483-10A8-45F9-9887-1D199354326D}" type="datetime1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81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264F-2A6D-448F-B35A-FABBBB7B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EA2D-CCBA-44FC-BCA7-E18439FCF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813C-CACA-4581-9671-03363CFC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45F1-EFD3-4277-8A21-266F890D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2460-0E18-482C-A9A5-4A3B3370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0742-37B2-4E81-B5DE-AF8BB274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D57FC-D2F3-41E7-BDB8-F0947E6CC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9625-A13E-41B6-8480-A47861AB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E2294-9055-4534-9554-377D7FF9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B9814-4918-42A4-83EB-56F51928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6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9AAF-CA93-4DDC-B71A-FE2B33C1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ACC8-B5A7-40AD-8C35-C0CD6EAA9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EC617-9418-4666-B482-50962E03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A2483-1FEA-4819-A064-5AC5AA65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B654-2C6C-45B4-8687-C6668664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55272-5CD8-4D97-BF1E-4F416BF2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9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FBD1-8DB3-46A2-93E5-54269972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F788B-ECDE-4591-A34A-B85C70E3C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8" indent="0">
              <a:buNone/>
              <a:defRPr sz="1600" b="1"/>
            </a:lvl5pPr>
            <a:lvl6pPr marL="2286072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1" indent="0">
              <a:buNone/>
              <a:defRPr sz="1600" b="1"/>
            </a:lvl8pPr>
            <a:lvl9pPr marL="36577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E5450-4BBF-4EBF-BA68-A274B0498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48CBE-C45A-4C95-B668-0C2A64107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8" indent="0">
              <a:buNone/>
              <a:defRPr sz="1600" b="1"/>
            </a:lvl5pPr>
            <a:lvl6pPr marL="2286072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1" indent="0">
              <a:buNone/>
              <a:defRPr sz="1600" b="1"/>
            </a:lvl8pPr>
            <a:lvl9pPr marL="36577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11276-867C-4976-8F14-857160A11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45D46-51CC-4C66-9A5A-C40266A5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112A3-F3D2-476D-B7F0-FFA01DC2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4C23F-5425-46DF-B70F-162EDAAC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EC7-24CD-4C13-BABE-9C638C28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BEB4D-F032-4E8B-BEC3-4057A67D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E1EE1-DAB3-40E4-A990-AD203952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212FB-20A0-43DD-8B78-0F6BB615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D70A2-A3C2-49A6-9785-400B483F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8E408-D072-496C-85D9-22833CA8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9CCED-7901-4C1A-B66A-CC5480C0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8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6698-88D4-496D-8703-398F737E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7D60-B152-42A3-AEF3-9FFACB44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063DE-0222-407D-AA3A-20465F316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9" indent="0">
              <a:buNone/>
              <a:defRPr sz="1200"/>
            </a:lvl3pPr>
            <a:lvl4pPr marL="1371643" indent="0">
              <a:buNone/>
              <a:defRPr sz="1000"/>
            </a:lvl4pPr>
            <a:lvl5pPr marL="1828858" indent="0">
              <a:buNone/>
              <a:defRPr sz="1000"/>
            </a:lvl5pPr>
            <a:lvl6pPr marL="2286072" indent="0">
              <a:buNone/>
              <a:defRPr sz="1000"/>
            </a:lvl6pPr>
            <a:lvl7pPr marL="2743286" indent="0">
              <a:buNone/>
              <a:defRPr sz="1000"/>
            </a:lvl7pPr>
            <a:lvl8pPr marL="3200501" indent="0">
              <a:buNone/>
              <a:defRPr sz="1000"/>
            </a:lvl8pPr>
            <a:lvl9pPr marL="36577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3AEDB-644E-4D1A-A8A7-0A4F7B67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F06EC-8541-46F0-9457-BF713A35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C7277-8636-428A-8EB2-72766D59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C9FB-1E41-4E7D-A682-6B3D54F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4728E-8E88-4D1D-8A31-DE8EEF8F5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9" indent="0">
              <a:buNone/>
              <a:defRPr sz="2400"/>
            </a:lvl3pPr>
            <a:lvl4pPr marL="1371643" indent="0">
              <a:buNone/>
              <a:defRPr sz="2000"/>
            </a:lvl4pPr>
            <a:lvl5pPr marL="1828858" indent="0">
              <a:buNone/>
              <a:defRPr sz="2000"/>
            </a:lvl5pPr>
            <a:lvl6pPr marL="2286072" indent="0">
              <a:buNone/>
              <a:defRPr sz="2000"/>
            </a:lvl6pPr>
            <a:lvl7pPr marL="2743286" indent="0">
              <a:buNone/>
              <a:defRPr sz="2000"/>
            </a:lvl7pPr>
            <a:lvl8pPr marL="3200501" indent="0">
              <a:buNone/>
              <a:defRPr sz="2000"/>
            </a:lvl8pPr>
            <a:lvl9pPr marL="36577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C16F4-0DC1-4886-BBD5-756FAD9BB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9" indent="0">
              <a:buNone/>
              <a:defRPr sz="1200"/>
            </a:lvl3pPr>
            <a:lvl4pPr marL="1371643" indent="0">
              <a:buNone/>
              <a:defRPr sz="1000"/>
            </a:lvl4pPr>
            <a:lvl5pPr marL="1828858" indent="0">
              <a:buNone/>
              <a:defRPr sz="1000"/>
            </a:lvl5pPr>
            <a:lvl6pPr marL="2286072" indent="0">
              <a:buNone/>
              <a:defRPr sz="1000"/>
            </a:lvl6pPr>
            <a:lvl7pPr marL="2743286" indent="0">
              <a:buNone/>
              <a:defRPr sz="1000"/>
            </a:lvl7pPr>
            <a:lvl8pPr marL="3200501" indent="0">
              <a:buNone/>
              <a:defRPr sz="1000"/>
            </a:lvl8pPr>
            <a:lvl9pPr marL="36577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2FE51-6ACA-4BE2-B147-FAE586C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25989-BF2F-4092-B47B-8EC0170A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D013A-0B7A-47B2-9B8C-5F421A59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9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D9FC9-5D83-4D4C-9859-E16B8C0B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B94DB-E0AD-4421-882D-74642CA8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CDD7-E553-4AE1-AB96-87289A8D9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DCC8-81C0-41BC-B6A1-21E3BAB1164E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FC9F-2815-433B-BFA0-ADF0799FA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0C97-A75A-42AB-9DE5-66DA98CAD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0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1" r:id="rId11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DB8C-8BB3-4AB1-BD36-F6D97E78F93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9" r:id="rId2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D87B-ABF7-4E6C-9608-214C6F2A3209}" type="datetime1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2A234-6960-4B4C-901D-5DF6D1CAA6F0}" type="datetime1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3" y="-73804"/>
            <a:ext cx="2092244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2167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3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gif"/><Relationship Id="rId5" Type="http://schemas.openxmlformats.org/officeDocument/2006/relationships/image" Target="../media/image41.gif"/><Relationship Id="rId4" Type="http://schemas.openxmlformats.org/officeDocument/2006/relationships/image" Target="../media/image3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3" y="618118"/>
            <a:ext cx="1219200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66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b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600" dirty="0">
              <a:solidFill>
                <a:schemeClr val="bg1"/>
              </a:solidFill>
            </a:endParaRPr>
          </a:p>
          <a:p>
            <a:pPr algn="ctr"/>
            <a:endParaRPr lang="en-GB" sz="200" dirty="0"/>
          </a:p>
          <a:p>
            <a:pPr algn="ctr"/>
            <a:br>
              <a:rPr lang="en-GB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Davide Piras (and many others)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0EE0423-C608-4DAD-A121-7F7E2FD1D890}"/>
              </a:ext>
            </a:extLst>
          </p:cNvPr>
          <p:cNvCxnSpPr>
            <a:cxnSpLocks/>
          </p:cNvCxnSpPr>
          <p:nvPr/>
        </p:nvCxnSpPr>
        <p:spPr>
          <a:xfrm>
            <a:off x="290189" y="2501403"/>
            <a:ext cx="1161162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A351B8-D47F-EAAA-B2A1-BABFDC669688}"/>
              </a:ext>
            </a:extLst>
          </p:cNvPr>
          <p:cNvGrpSpPr/>
          <p:nvPr/>
        </p:nvGrpSpPr>
        <p:grpSpPr>
          <a:xfrm>
            <a:off x="6671193" y="5000395"/>
            <a:ext cx="3378198" cy="1662534"/>
            <a:chOff x="702890" y="4755787"/>
            <a:chExt cx="3378198" cy="16625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3B3095-EBE5-4581-AED5-1DF90A6D8066}"/>
                </a:ext>
              </a:extLst>
            </p:cNvPr>
            <p:cNvSpPr/>
            <p:nvPr/>
          </p:nvSpPr>
          <p:spPr>
            <a:xfrm>
              <a:off x="702890" y="5777783"/>
              <a:ext cx="3321015" cy="640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3668727D-533B-4FAA-B347-AB8F42937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" t="23115" r="2437" b="22098"/>
            <a:stretch/>
          </p:blipFill>
          <p:spPr>
            <a:xfrm>
              <a:off x="880068" y="4755787"/>
              <a:ext cx="3201020" cy="1025254"/>
            </a:xfrm>
            <a:prstGeom prst="rect">
              <a:avLst/>
            </a:prstGeom>
          </p:spPr>
        </p:pic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694A019B-60FF-80AE-4CDB-0810CF01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9" y="5222839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6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D39A98-0676-114C-18EF-60DF6B81FC0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463741-5FB1-2E86-A3D7-0C0457BBEFED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81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9164C8-61B1-C39C-4CA9-31E0EC84B107}"/>
              </a:ext>
            </a:extLst>
          </p:cNvPr>
          <p:cNvSpPr txBox="1"/>
          <p:nvPr/>
        </p:nvSpPr>
        <p:spPr>
          <a:xfrm>
            <a:off x="0" y="1408544"/>
            <a:ext cx="121920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8">
              <a:spcAft>
                <a:spcPts val="200"/>
              </a:spcAft>
            </a:pPr>
            <a:r>
              <a:rPr lang="en-US" sz="36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  Λ  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: cosmological constant</a:t>
            </a:r>
          </a:p>
          <a:p>
            <a:pPr lvl="8">
              <a:spcAft>
                <a:spcPts val="200"/>
              </a:spcAft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CDM: cold dark matter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D7FB2B7F-CDFF-88E7-B72C-C9FF820B0DE0}"/>
              </a:ext>
            </a:extLst>
          </p:cNvPr>
          <p:cNvSpPr txBox="1"/>
          <p:nvPr/>
        </p:nvSpPr>
        <p:spPr>
          <a:xfrm>
            <a:off x="0" y="4736849"/>
            <a:ext cx="12192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[insert standard cosmological image here]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1F3043-9512-FD93-DFD9-F24BA9BEBFC4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A066FCA-ADC2-78D7-2272-E516E49C11DA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95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048D9C5-1AB9-A36E-9CD0-7DEC35BE656C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518FC05-29E4-D91B-6244-72EEECBA22A8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3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Tensions (</a:t>
            </a:r>
            <a:r>
              <a:rPr lang="en-US" sz="33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</a:t>
            </a:r>
            <a:r>
              <a:rPr lang="en-US" sz="33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3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, S</a:t>
            </a:r>
            <a:r>
              <a:rPr lang="en-US" sz="33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</a:t>
            </a: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D62367-8598-6902-50F5-5B0946C91DC7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BCC5342-D545-DD64-0B58-D279918FF11C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0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Tensions (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, S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</a:t>
            </a: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dark matter?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3159B7-8B21-E3A2-ED34-213229A1DC0B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19248E8-E15F-DF8E-4653-9556E45A56D6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13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Tensions (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, S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</a:t>
            </a: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dark matter?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dark energy?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E5F2C5-83B4-561D-565E-7B6C5E89AFBD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EE794B5-519F-1EFD-D758-1ADF7BF5BDBC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0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Tensions (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, S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</a:t>
            </a: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dark matter?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dark energy?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989661-3B0F-B06B-C6A9-285E787D48C1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66B20D0-ED85-F024-A995-29BF2A3AFEBA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01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0220DDC-1B8D-DBEF-E854-9932F1D70DC3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C968CA1-548D-D4EB-357A-A9FF578404A5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10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99CBF2AB-4B0F-5442-8819-B7A70768123A}"/>
              </a:ext>
            </a:extLst>
          </p:cNvPr>
          <p:cNvSpPr txBox="1"/>
          <p:nvPr/>
        </p:nvSpPr>
        <p:spPr>
          <a:xfrm>
            <a:off x="2449184" y="3774008"/>
            <a:ext cx="1249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E196D-4B14-4493-4D9F-F3AEDE0D89CE}"/>
              </a:ext>
            </a:extLst>
          </p:cNvPr>
          <p:cNvSpPr txBox="1"/>
          <p:nvPr/>
        </p:nvSpPr>
        <p:spPr>
          <a:xfrm>
            <a:off x="1383261" y="5195625"/>
            <a:ext cx="338098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BBDED-684D-756F-C80B-9B40C9426BBC}"/>
              </a:ext>
            </a:extLst>
          </p:cNvPr>
          <p:cNvSpPr txBox="1"/>
          <p:nvPr/>
        </p:nvSpPr>
        <p:spPr>
          <a:xfrm>
            <a:off x="1522054" y="5269103"/>
            <a:ext cx="33497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CBE5736-A24A-497B-142C-E8F3ED256B7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F7D9555-E28B-8AE4-090C-6D5C79FB41F5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53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99CBF2AB-4B0F-5442-8819-B7A70768123A}"/>
              </a:ext>
            </a:extLst>
          </p:cNvPr>
          <p:cNvSpPr txBox="1"/>
          <p:nvPr/>
        </p:nvSpPr>
        <p:spPr>
          <a:xfrm>
            <a:off x="2449184" y="3774008"/>
            <a:ext cx="1249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7614DA13-B859-9359-DFD5-25C4DCCE49F2}"/>
              </a:ext>
            </a:extLst>
          </p:cNvPr>
          <p:cNvSpPr txBox="1"/>
          <p:nvPr/>
        </p:nvSpPr>
        <p:spPr>
          <a:xfrm>
            <a:off x="8213271" y="3774008"/>
            <a:ext cx="152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en-US" sz="33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E196D-4B14-4493-4D9F-F3AEDE0D89CE}"/>
              </a:ext>
            </a:extLst>
          </p:cNvPr>
          <p:cNvSpPr txBox="1"/>
          <p:nvPr/>
        </p:nvSpPr>
        <p:spPr>
          <a:xfrm>
            <a:off x="1383261" y="5195625"/>
            <a:ext cx="338098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BBDED-684D-756F-C80B-9B40C9426BBC}"/>
              </a:ext>
            </a:extLst>
          </p:cNvPr>
          <p:cNvSpPr txBox="1"/>
          <p:nvPr/>
        </p:nvSpPr>
        <p:spPr>
          <a:xfrm>
            <a:off x="1522054" y="5269103"/>
            <a:ext cx="33497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650BC-C4CE-3414-614E-ECBB44BAA297}"/>
              </a:ext>
            </a:extLst>
          </p:cNvPr>
          <p:cNvSpPr txBox="1"/>
          <p:nvPr/>
        </p:nvSpPr>
        <p:spPr>
          <a:xfrm>
            <a:off x="6459803" y="5195625"/>
            <a:ext cx="338098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283F7-645E-E0FE-AF93-4685DCB649C5}"/>
              </a:ext>
            </a:extLst>
          </p:cNvPr>
          <p:cNvSpPr txBox="1"/>
          <p:nvPr/>
        </p:nvSpPr>
        <p:spPr>
          <a:xfrm>
            <a:off x="6598596" y="5269103"/>
            <a:ext cx="33497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F7921-0EFA-FC7F-010F-76EF13DEC4B4}"/>
              </a:ext>
            </a:extLst>
          </p:cNvPr>
          <p:cNvSpPr txBox="1"/>
          <p:nvPr/>
        </p:nvSpPr>
        <p:spPr>
          <a:xfrm>
            <a:off x="9842996" y="5195625"/>
            <a:ext cx="1701513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67FEBE-AEBB-24D7-3C7B-6167B38FCAD6}"/>
              </a:ext>
            </a:extLst>
          </p:cNvPr>
          <p:cNvSpPr txBox="1"/>
          <p:nvPr/>
        </p:nvSpPr>
        <p:spPr>
          <a:xfrm>
            <a:off x="9979579" y="5214800"/>
            <a:ext cx="173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w</a:t>
            </a:r>
            <a:r>
              <a:rPr lang="en-US" sz="4000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0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 </a:t>
            </a:r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w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a</a:t>
            </a:r>
            <a:endParaRPr lang="en-GB" sz="24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CBE5736-A24A-497B-142C-E8F3ED256B7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25F54C4-D1D5-7BC6-DA17-ECB1D4F8D215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62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But first… let me apologise</a:t>
            </a:r>
          </a:p>
        </p:txBody>
      </p:sp>
    </p:spTree>
    <p:extLst>
      <p:ext uri="{BB962C8B-B14F-4D97-AF65-F5344CB8AC3E}">
        <p14:creationId xmlns:p14="http://schemas.microsoft.com/office/powerpoint/2010/main" val="82583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0F4E3-41D5-F6D2-4295-FF38D5B9FF30}"/>
              </a:ext>
            </a:extLst>
          </p:cNvPr>
          <p:cNvSpPr txBox="1"/>
          <p:nvPr/>
        </p:nvSpPr>
        <p:spPr>
          <a:xfrm>
            <a:off x="1383261" y="5195625"/>
            <a:ext cx="338098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5A4C31FD-5A64-E9A0-34AD-A3BEC5F5DD9B}"/>
              </a:ext>
            </a:extLst>
          </p:cNvPr>
          <p:cNvSpPr txBox="1"/>
          <p:nvPr/>
        </p:nvSpPr>
        <p:spPr>
          <a:xfrm>
            <a:off x="2449184" y="3774008"/>
            <a:ext cx="1249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71FC7850-B8AC-B22D-AA4B-4ADEC0E5FA1A}"/>
              </a:ext>
            </a:extLst>
          </p:cNvPr>
          <p:cNvSpPr txBox="1"/>
          <p:nvPr/>
        </p:nvSpPr>
        <p:spPr>
          <a:xfrm>
            <a:off x="8213271" y="4360424"/>
            <a:ext cx="1529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f(R)</a:t>
            </a:r>
            <a:endParaRPr lang="en-US" sz="33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9A6A4-A6AA-0D23-35B8-D8A1B04D56DA}"/>
              </a:ext>
            </a:extLst>
          </p:cNvPr>
          <p:cNvSpPr txBox="1"/>
          <p:nvPr/>
        </p:nvSpPr>
        <p:spPr>
          <a:xfrm>
            <a:off x="1522054" y="5269103"/>
            <a:ext cx="33497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E245A-11BD-3BBB-5900-4E426F519CDF}"/>
              </a:ext>
            </a:extLst>
          </p:cNvPr>
          <p:cNvSpPr txBox="1"/>
          <p:nvPr/>
        </p:nvSpPr>
        <p:spPr>
          <a:xfrm>
            <a:off x="6459803" y="5195625"/>
            <a:ext cx="338098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B7D334-6B9C-FC13-59BC-074DCABA9008}"/>
              </a:ext>
            </a:extLst>
          </p:cNvPr>
          <p:cNvSpPr txBox="1"/>
          <p:nvPr/>
        </p:nvSpPr>
        <p:spPr>
          <a:xfrm>
            <a:off x="6598596" y="5269103"/>
            <a:ext cx="33497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97D39-0FFD-7FDF-519B-B9DC81DEC43C}"/>
              </a:ext>
            </a:extLst>
          </p:cNvPr>
          <p:cNvSpPr txBox="1"/>
          <p:nvPr/>
        </p:nvSpPr>
        <p:spPr>
          <a:xfrm>
            <a:off x="9842996" y="5195625"/>
            <a:ext cx="1162462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5381A-02B7-FD61-E8B9-DEB26338BAFC}"/>
              </a:ext>
            </a:extLst>
          </p:cNvPr>
          <p:cNvSpPr txBox="1"/>
          <p:nvPr/>
        </p:nvSpPr>
        <p:spPr>
          <a:xfrm>
            <a:off x="10064929" y="5248007"/>
            <a:ext cx="116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f</a:t>
            </a:r>
            <a:r>
              <a:rPr lang="en-US" sz="4000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R0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DE700B4-D745-DF20-1322-65B25A53E2CD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62D4A5B-3113-BF70-00E6-C3146F93B0CD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22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0F4E3-41D5-F6D2-4295-FF38D5B9FF30}"/>
              </a:ext>
            </a:extLst>
          </p:cNvPr>
          <p:cNvSpPr txBox="1"/>
          <p:nvPr/>
        </p:nvSpPr>
        <p:spPr>
          <a:xfrm>
            <a:off x="1383261" y="5195625"/>
            <a:ext cx="338098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5A4C31FD-5A64-E9A0-34AD-A3BEC5F5DD9B}"/>
              </a:ext>
            </a:extLst>
          </p:cNvPr>
          <p:cNvSpPr txBox="1"/>
          <p:nvPr/>
        </p:nvSpPr>
        <p:spPr>
          <a:xfrm>
            <a:off x="2449184" y="3774008"/>
            <a:ext cx="1249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71FC7850-B8AC-B22D-AA4B-4ADEC0E5FA1A}"/>
              </a:ext>
            </a:extLst>
          </p:cNvPr>
          <p:cNvSpPr txBox="1"/>
          <p:nvPr/>
        </p:nvSpPr>
        <p:spPr>
          <a:xfrm>
            <a:off x="5411940" y="4282894"/>
            <a:ext cx="66253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3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Dvali-Gabadadze-Porrati</a:t>
            </a: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9A6A4-A6AA-0D23-35B8-D8A1B04D56DA}"/>
              </a:ext>
            </a:extLst>
          </p:cNvPr>
          <p:cNvSpPr txBox="1"/>
          <p:nvPr/>
        </p:nvSpPr>
        <p:spPr>
          <a:xfrm>
            <a:off x="1522054" y="5269103"/>
            <a:ext cx="33497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E245A-11BD-3BBB-5900-4E426F519CDF}"/>
              </a:ext>
            </a:extLst>
          </p:cNvPr>
          <p:cNvSpPr txBox="1"/>
          <p:nvPr/>
        </p:nvSpPr>
        <p:spPr>
          <a:xfrm>
            <a:off x="6459803" y="5195625"/>
            <a:ext cx="338098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B7D334-6B9C-FC13-59BC-074DCABA9008}"/>
              </a:ext>
            </a:extLst>
          </p:cNvPr>
          <p:cNvSpPr txBox="1"/>
          <p:nvPr/>
        </p:nvSpPr>
        <p:spPr>
          <a:xfrm>
            <a:off x="6598596" y="5269103"/>
            <a:ext cx="33497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97D39-0FFD-7FDF-519B-B9DC81DEC43C}"/>
              </a:ext>
            </a:extLst>
          </p:cNvPr>
          <p:cNvSpPr txBox="1"/>
          <p:nvPr/>
        </p:nvSpPr>
        <p:spPr>
          <a:xfrm>
            <a:off x="9842996" y="5195625"/>
            <a:ext cx="1162462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5381A-02B7-FD61-E8B9-DEB26338BAFC}"/>
              </a:ext>
            </a:extLst>
          </p:cNvPr>
          <p:cNvSpPr txBox="1"/>
          <p:nvPr/>
        </p:nvSpPr>
        <p:spPr>
          <a:xfrm>
            <a:off x="10021487" y="5259578"/>
            <a:ext cx="116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rc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292B976-CF22-D98E-77D4-9A5255F481E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F587ED0-64D7-4DD2-F8B9-AC5C6B8351C2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875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0F4E3-41D5-F6D2-4295-FF38D5B9FF30}"/>
              </a:ext>
            </a:extLst>
          </p:cNvPr>
          <p:cNvSpPr txBox="1"/>
          <p:nvPr/>
        </p:nvSpPr>
        <p:spPr>
          <a:xfrm>
            <a:off x="1383261" y="5195625"/>
            <a:ext cx="338098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5A4C31FD-5A64-E9A0-34AD-A3BEC5F5DD9B}"/>
              </a:ext>
            </a:extLst>
          </p:cNvPr>
          <p:cNvSpPr txBox="1"/>
          <p:nvPr/>
        </p:nvSpPr>
        <p:spPr>
          <a:xfrm>
            <a:off x="2449184" y="3774008"/>
            <a:ext cx="1249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71FC7850-B8AC-B22D-AA4B-4ADEC0E5FA1A}"/>
              </a:ext>
            </a:extLst>
          </p:cNvPr>
          <p:cNvSpPr txBox="1"/>
          <p:nvPr/>
        </p:nvSpPr>
        <p:spPr>
          <a:xfrm>
            <a:off x="5441435" y="4210857"/>
            <a:ext cx="662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  <a:endParaRPr lang="en-US" sz="3600" dirty="0">
              <a:solidFill>
                <a:schemeClr val="bg1"/>
              </a:solidFill>
              <a:latin typeface="Poppins" panose="00000500000000000000" pitchFamily="2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9A6A4-A6AA-0D23-35B8-D8A1B04D56DA}"/>
              </a:ext>
            </a:extLst>
          </p:cNvPr>
          <p:cNvSpPr txBox="1"/>
          <p:nvPr/>
        </p:nvSpPr>
        <p:spPr>
          <a:xfrm>
            <a:off x="1522054" y="5269103"/>
            <a:ext cx="33497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E245A-11BD-3BBB-5900-4E426F519CDF}"/>
              </a:ext>
            </a:extLst>
          </p:cNvPr>
          <p:cNvSpPr txBox="1"/>
          <p:nvPr/>
        </p:nvSpPr>
        <p:spPr>
          <a:xfrm>
            <a:off x="6459803" y="5195625"/>
            <a:ext cx="338098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B7D334-6B9C-FC13-59BC-074DCABA9008}"/>
              </a:ext>
            </a:extLst>
          </p:cNvPr>
          <p:cNvSpPr txBox="1"/>
          <p:nvPr/>
        </p:nvSpPr>
        <p:spPr>
          <a:xfrm>
            <a:off x="6598596" y="5269103"/>
            <a:ext cx="33497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97D39-0FFD-7FDF-519B-B9DC81DEC43C}"/>
              </a:ext>
            </a:extLst>
          </p:cNvPr>
          <p:cNvSpPr txBox="1"/>
          <p:nvPr/>
        </p:nvSpPr>
        <p:spPr>
          <a:xfrm>
            <a:off x="9842996" y="5195625"/>
            <a:ext cx="1162462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5381A-02B7-FD61-E8B9-DEB26338BAFC}"/>
              </a:ext>
            </a:extLst>
          </p:cNvPr>
          <p:cNvSpPr txBox="1"/>
          <p:nvPr/>
        </p:nvSpPr>
        <p:spPr>
          <a:xfrm>
            <a:off x="10183965" y="5183682"/>
            <a:ext cx="78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…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1AE7989-74D8-F236-A03D-593C33344F59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59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Find common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parameterisation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all these models?</a:t>
            </a: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778B1ABD-6E4B-89DE-C977-35586436E3CD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extensions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273E60F-094F-91A8-AFC3-1D3C23D34D3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A54FEFB-2E21-A56C-8A49-29D4B9F9899D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F03F55F8-09AF-A818-BEC2-349C37FA16E1}"/>
              </a:ext>
            </a:extLst>
          </p:cNvPr>
          <p:cNvSpPr txBox="1"/>
          <p:nvPr/>
        </p:nvSpPr>
        <p:spPr>
          <a:xfrm>
            <a:off x="-1" y="2060838"/>
            <a:ext cx="1219200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66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b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600" dirty="0">
              <a:solidFill>
                <a:schemeClr val="bg1"/>
              </a:solidFill>
            </a:endParaRPr>
          </a:p>
          <a:p>
            <a:pPr algn="ctr"/>
            <a:endParaRPr lang="en-GB" sz="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164399-6B37-B1B1-EAA1-FE7B6C211573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844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F03F55F8-09AF-A818-BEC2-349C37FA16E1}"/>
              </a:ext>
            </a:extLst>
          </p:cNvPr>
          <p:cNvSpPr txBox="1"/>
          <p:nvPr/>
        </p:nvSpPr>
        <p:spPr>
          <a:xfrm>
            <a:off x="-1" y="2060838"/>
            <a:ext cx="1219200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66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40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</a:t>
            </a:r>
            <a:r>
              <a:rPr lang="en-GB" sz="4000" b="1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with representation learning</a:t>
            </a:r>
            <a:br>
              <a:rPr lang="en-GB" sz="1400" dirty="0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600" dirty="0">
              <a:solidFill>
                <a:srgbClr val="606060"/>
              </a:solidFill>
            </a:endParaRPr>
          </a:p>
          <a:p>
            <a:pPr algn="ctr"/>
            <a:endParaRPr lang="en-GB" sz="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1F89E3-6832-C3B5-65F0-D9381922875B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589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09C67-CD66-637D-2E47-D3C5FD59C619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17A36-BE23-DEF3-3643-EC2DFB592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Representation learning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D2C81-91A7-291E-8A5E-0EC6D5EDB615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DB822-5EC4-35FF-07D5-8FD4505AAE10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9ACE8-86B7-C6EE-90E6-6C98720146E1}"/>
              </a:ext>
            </a:extLst>
          </p:cNvPr>
          <p:cNvSpPr/>
          <p:nvPr/>
        </p:nvSpPr>
        <p:spPr>
          <a:xfrm>
            <a:off x="5168471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53903B-D981-188D-E902-356244F39AC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3BE0F4C-005F-2925-8B38-9BC69EB598E9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179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AC7CDA-E892-B058-1C8E-4DC69234CBFC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BF022-AF74-637B-37D8-35F30083C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Representation learning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D2C81-91A7-291E-8A5E-0EC6D5EDB615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DB822-5EC4-35FF-07D5-8FD4505AAE10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9ACE8-86B7-C6EE-90E6-6C98720146E1}"/>
              </a:ext>
            </a:extLst>
          </p:cNvPr>
          <p:cNvSpPr/>
          <p:nvPr/>
        </p:nvSpPr>
        <p:spPr>
          <a:xfrm>
            <a:off x="5168471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53903B-D981-188D-E902-356244F39AC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3F4225-D893-6D18-7217-65F2ED71C618}"/>
              </a:ext>
            </a:extLst>
          </p:cNvPr>
          <p:cNvSpPr txBox="1"/>
          <p:nvPr/>
        </p:nvSpPr>
        <p:spPr>
          <a:xfrm rot="19947944">
            <a:off x="1584870" y="3156458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some Data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60F403-1921-E894-3842-1B8FBAD3B222}"/>
              </a:ext>
            </a:extLst>
          </p:cNvPr>
          <p:cNvGrpSpPr/>
          <p:nvPr/>
        </p:nvGrpSpPr>
        <p:grpSpPr>
          <a:xfrm>
            <a:off x="2430114" y="3738879"/>
            <a:ext cx="1337532" cy="412269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373FA87-6E96-2EAC-71FF-5B6762F94C6A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2CB06C0-C7EE-6493-25B9-BC1C2A7ED9C9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DB318DD-3C50-EEB7-B1F3-865DB2262B0B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6E2258A-6BB7-AF9A-DB40-6AE7915F4EB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C6C82E2-7100-334E-1E12-0ECEAEB2FF0F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327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01B317-35FD-0536-AD20-C18383360170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36EA7-E64A-5349-1EF8-9BB2B53A0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Representation learning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D2C81-91A7-291E-8A5E-0EC6D5EDB615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DB822-5EC4-35FF-07D5-8FD4505AAE10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9ACE8-86B7-C6EE-90E6-6C98720146E1}"/>
              </a:ext>
            </a:extLst>
          </p:cNvPr>
          <p:cNvSpPr/>
          <p:nvPr/>
        </p:nvSpPr>
        <p:spPr>
          <a:xfrm>
            <a:off x="5198272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53903B-D981-188D-E902-356244F39AC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3F4225-D893-6D18-7217-65F2ED71C618}"/>
              </a:ext>
            </a:extLst>
          </p:cNvPr>
          <p:cNvSpPr txBox="1"/>
          <p:nvPr/>
        </p:nvSpPr>
        <p:spPr>
          <a:xfrm rot="19947944">
            <a:off x="1584870" y="3156458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some Data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09075-21C2-41A8-0753-C9DFEE1295BE}"/>
              </a:ext>
            </a:extLst>
          </p:cNvPr>
          <p:cNvSpPr txBox="1"/>
          <p:nvPr/>
        </p:nvSpPr>
        <p:spPr>
          <a:xfrm rot="899611">
            <a:off x="8238820" y="3696382"/>
            <a:ext cx="365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rant" panose="02000503000000000000" pitchFamily="2" charset="0"/>
              </a:rPr>
              <a:t>preDictions</a:t>
            </a:r>
            <a:endParaRPr lang="en-GB" sz="4400" b="1" dirty="0">
              <a:latin typeface="Morant" panose="02000503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60F403-1921-E894-3842-1B8FBAD3B222}"/>
              </a:ext>
            </a:extLst>
          </p:cNvPr>
          <p:cNvGrpSpPr/>
          <p:nvPr/>
        </p:nvGrpSpPr>
        <p:grpSpPr>
          <a:xfrm>
            <a:off x="2430114" y="3738879"/>
            <a:ext cx="1337532" cy="412269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373FA87-6E96-2EAC-71FF-5B6762F94C6A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2CB06C0-C7EE-6493-25B9-BC1C2A7ED9C9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DB318DD-3C50-EEB7-B1F3-865DB2262B0B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6E2258A-6BB7-AF9A-DB40-6AE7915F4EB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C38C7-AD49-27A8-EA31-91E9E221DB67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06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D9946A-E34D-7091-14D6-655171270E7E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44FCD-5F1A-84C9-656E-501A04C39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Representation learning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D2C81-91A7-291E-8A5E-0EC6D5EDB615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DB822-5EC4-35FF-07D5-8FD4505AAE10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9ACE8-86B7-C6EE-90E6-6C98720146E1}"/>
              </a:ext>
            </a:extLst>
          </p:cNvPr>
          <p:cNvSpPr/>
          <p:nvPr/>
        </p:nvSpPr>
        <p:spPr>
          <a:xfrm>
            <a:off x="5198272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53903B-D981-188D-E902-356244F39AC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3F4225-D893-6D18-7217-65F2ED71C618}"/>
              </a:ext>
            </a:extLst>
          </p:cNvPr>
          <p:cNvSpPr txBox="1"/>
          <p:nvPr/>
        </p:nvSpPr>
        <p:spPr>
          <a:xfrm rot="19947944">
            <a:off x="1584870" y="3156458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some Data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09075-21C2-41A8-0753-C9DFEE1295BE}"/>
              </a:ext>
            </a:extLst>
          </p:cNvPr>
          <p:cNvSpPr txBox="1"/>
          <p:nvPr/>
        </p:nvSpPr>
        <p:spPr>
          <a:xfrm rot="899611">
            <a:off x="8238820" y="3696382"/>
            <a:ext cx="365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rant" panose="02000503000000000000" pitchFamily="2" charset="0"/>
              </a:rPr>
              <a:t>preDictions</a:t>
            </a:r>
            <a:endParaRPr lang="en-GB" sz="4400" b="1" dirty="0">
              <a:latin typeface="Morant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AE51A-E449-EA0D-D979-2D13BDFA0FC9}"/>
              </a:ext>
            </a:extLst>
          </p:cNvPr>
          <p:cNvSpPr txBox="1"/>
          <p:nvPr/>
        </p:nvSpPr>
        <p:spPr>
          <a:xfrm rot="21334683">
            <a:off x="4457820" y="2162230"/>
            <a:ext cx="359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bottleneck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60F403-1921-E894-3842-1B8FBAD3B222}"/>
              </a:ext>
            </a:extLst>
          </p:cNvPr>
          <p:cNvGrpSpPr/>
          <p:nvPr/>
        </p:nvGrpSpPr>
        <p:grpSpPr>
          <a:xfrm>
            <a:off x="2430114" y="3738879"/>
            <a:ext cx="1337532" cy="412269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373FA87-6E96-2EAC-71FF-5B6762F94C6A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2CB06C0-C7EE-6493-25B9-BC1C2A7ED9C9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DB318DD-3C50-EEB7-B1F3-865DB2262B0B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6E2258A-6BB7-AF9A-DB40-6AE7915F4EB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96C16C-87D8-36BF-73E2-9C72D40039BA}"/>
              </a:ext>
            </a:extLst>
          </p:cNvPr>
          <p:cNvGrpSpPr/>
          <p:nvPr/>
        </p:nvGrpSpPr>
        <p:grpSpPr>
          <a:xfrm rot="5400000">
            <a:off x="5726780" y="2745300"/>
            <a:ext cx="1337532" cy="412269"/>
            <a:chOff x="2138964" y="1946594"/>
            <a:chExt cx="1776830" cy="471917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CCBA98C-A070-CD88-6047-35CF5C2841D7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943172AC-1A7E-FA7C-AC85-34CBF7DD4CE2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21D23857-6A34-2572-75E5-983C54B06B46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E359E3D1-FE16-5AE0-A6CC-898ADB86D85D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AA639-450C-4C6C-1CD5-74AB540391E9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03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5FAC57A1-AC7A-BC30-1155-9776A6F94C44}"/>
              </a:ext>
            </a:extLst>
          </p:cNvPr>
          <p:cNvSpPr txBox="1"/>
          <p:nvPr/>
        </p:nvSpPr>
        <p:spPr>
          <a:xfrm>
            <a:off x="716391" y="1387156"/>
            <a:ext cx="1065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Title was not convincing</a:t>
            </a:r>
            <a:endParaRPr lang="en-GB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DA020E00-AD00-560A-238F-7FA8B360D7EF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But first… let me apologise</a:t>
            </a: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299E1188-F7CB-4E66-CA91-4D394C5BD2F4}"/>
              </a:ext>
            </a:extLst>
          </p:cNvPr>
          <p:cNvSpPr txBox="1"/>
          <p:nvPr/>
        </p:nvSpPr>
        <p:spPr>
          <a:xfrm>
            <a:off x="7559403" y="1338207"/>
            <a:ext cx="488496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14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endParaRPr lang="en-GB" sz="1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F3172-BB97-F51E-E14D-BE8DB144BE65}"/>
              </a:ext>
            </a:extLst>
          </p:cNvPr>
          <p:cNvSpPr/>
          <p:nvPr/>
        </p:nvSpPr>
        <p:spPr>
          <a:xfrm>
            <a:off x="7882803" y="1338207"/>
            <a:ext cx="4229100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11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3DB1A2-04D2-2BD5-0B5D-F2D63CBD327C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0E1C03-4F93-3A0F-BEEE-4788D0E47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Representation learning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6C1F14-1AD0-EFE9-474C-B38D651FFA6E}"/>
              </a:ext>
            </a:extLst>
          </p:cNvPr>
          <p:cNvSpPr/>
          <p:nvPr/>
        </p:nvSpPr>
        <p:spPr>
          <a:xfrm>
            <a:off x="5198272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9CF6C1-D3A4-A145-14E9-087C42D4C060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">
            <a:extLst>
              <a:ext uri="{FF2B5EF4-FFF2-40B4-BE49-F238E27FC236}">
                <a16:creationId xmlns:a16="http://schemas.microsoft.com/office/drawing/2014/main" id="{5444C396-FB82-2EDC-0451-6D8B9EC5FE39}"/>
              </a:ext>
            </a:extLst>
          </p:cNvPr>
          <p:cNvSpPr txBox="1"/>
          <p:nvPr/>
        </p:nvSpPr>
        <p:spPr>
          <a:xfrm>
            <a:off x="424541" y="59098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 spectrum boost =</a:t>
            </a: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8C2D66-5B88-9269-9164-C579E33CEFD5}"/>
              </a:ext>
            </a:extLst>
          </p:cNvPr>
          <p:cNvCxnSpPr/>
          <p:nvPr/>
        </p:nvCxnSpPr>
        <p:spPr>
          <a:xfrm>
            <a:off x="5584369" y="6178843"/>
            <a:ext cx="58653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A0E6BDAA-2E21-14F1-F002-5B758BC3DD69}"/>
              </a:ext>
            </a:extLst>
          </p:cNvPr>
          <p:cNvSpPr txBox="1"/>
          <p:nvPr/>
        </p:nvSpPr>
        <p:spPr>
          <a:xfrm>
            <a:off x="5684040" y="5673057"/>
            <a:ext cx="566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 spectrum in extended model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CasellaDiTesto 1">
            <a:extLst>
              <a:ext uri="{FF2B5EF4-FFF2-40B4-BE49-F238E27FC236}">
                <a16:creationId xmlns:a16="http://schemas.microsoft.com/office/drawing/2014/main" id="{03F33F51-C23D-F016-EDBD-1F3A454AABB0}"/>
              </a:ext>
            </a:extLst>
          </p:cNvPr>
          <p:cNvSpPr txBox="1"/>
          <p:nvPr/>
        </p:nvSpPr>
        <p:spPr>
          <a:xfrm>
            <a:off x="5985609" y="6222965"/>
            <a:ext cx="506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 spectrum in ΛCDM model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2B5B9A-0D6F-CE0B-0E04-694FFE352596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840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Representation learning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5B3C23-9D7B-C295-6FFD-F0E01FF644C3}"/>
              </a:ext>
            </a:extLst>
          </p:cNvPr>
          <p:cNvSpPr txBox="1"/>
          <p:nvPr/>
        </p:nvSpPr>
        <p:spPr>
          <a:xfrm>
            <a:off x="424541" y="59098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 spectrum boost =</a:t>
            </a: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CF7162-EF12-98F6-0889-882EBFF9E164}"/>
              </a:ext>
            </a:extLst>
          </p:cNvPr>
          <p:cNvCxnSpPr/>
          <p:nvPr/>
        </p:nvCxnSpPr>
        <p:spPr>
          <a:xfrm>
            <a:off x="5584369" y="6178843"/>
            <a:ext cx="58653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0722817-45D2-DDE4-3172-35DB13E1FD94}"/>
              </a:ext>
            </a:extLst>
          </p:cNvPr>
          <p:cNvSpPr txBox="1"/>
          <p:nvPr/>
        </p:nvSpPr>
        <p:spPr>
          <a:xfrm>
            <a:off x="5684040" y="5673057"/>
            <a:ext cx="566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 spectrum in extended model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B0BC0ABE-80A2-DEFB-5FE3-DB7587B26BF8}"/>
              </a:ext>
            </a:extLst>
          </p:cNvPr>
          <p:cNvSpPr txBox="1"/>
          <p:nvPr/>
        </p:nvSpPr>
        <p:spPr>
          <a:xfrm>
            <a:off x="5985609" y="6222965"/>
            <a:ext cx="506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 spectrum in ΛCDM model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1423C-D0D7-006B-8CEC-A898B563160E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8D2DE8-4E89-5294-E183-49A319596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503D46-409C-A567-7831-9A7D83C00FAD}"/>
              </a:ext>
            </a:extLst>
          </p:cNvPr>
          <p:cNvSpPr txBox="1"/>
          <p:nvPr/>
        </p:nvSpPr>
        <p:spPr>
          <a:xfrm>
            <a:off x="8439695" y="1179249"/>
            <a:ext cx="31154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</a:t>
            </a:r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&amp; </a:t>
            </a:r>
            <a:r>
              <a:rPr lang="en-US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Lombriser</a:t>
            </a:r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arXiv</a:t>
            </a:r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400" b="0" i="0" dirty="0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2310.10717</a:t>
            </a:r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529E44-B7ED-E13F-D145-27E2AE7B1FB8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6AE0432-7C57-3C08-D487-7837901EE60F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466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F03F55F8-09AF-A818-BEC2-349C37FA16E1}"/>
              </a:ext>
            </a:extLst>
          </p:cNvPr>
          <p:cNvSpPr txBox="1"/>
          <p:nvPr/>
        </p:nvSpPr>
        <p:spPr>
          <a:xfrm>
            <a:off x="-1" y="2060838"/>
            <a:ext cx="1219200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66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b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600" dirty="0">
              <a:solidFill>
                <a:schemeClr val="bg1"/>
              </a:solidFill>
            </a:endParaRPr>
          </a:p>
          <a:p>
            <a:pPr algn="ctr"/>
            <a:endParaRPr lang="en-GB" sz="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E999E5-48B7-C598-C6C0-5B48B603E516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020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F03F55F8-09AF-A818-BEC2-349C37FA16E1}"/>
              </a:ext>
            </a:extLst>
          </p:cNvPr>
          <p:cNvSpPr txBox="1"/>
          <p:nvPr/>
        </p:nvSpPr>
        <p:spPr>
          <a:xfrm>
            <a:off x="-1" y="2060838"/>
            <a:ext cx="1219200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6600" b="1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40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br>
              <a:rPr lang="en-GB" sz="1400" dirty="0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600" dirty="0">
              <a:solidFill>
                <a:srgbClr val="606060"/>
              </a:solidFill>
            </a:endParaRPr>
          </a:p>
          <a:p>
            <a:pPr algn="ctr"/>
            <a:endParaRPr lang="en-GB" sz="20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3D7545B-A926-B16C-FCF2-14C68D0C1EF1}"/>
              </a:ext>
            </a:extLst>
          </p:cNvPr>
          <p:cNvSpPr/>
          <p:nvPr/>
        </p:nvSpPr>
        <p:spPr>
          <a:xfrm>
            <a:off x="3793820" y="1655782"/>
            <a:ext cx="1601140" cy="810112"/>
          </a:xfrm>
          <a:custGeom>
            <a:avLst/>
            <a:gdLst>
              <a:gd name="connsiteX0" fmla="*/ 0 w 922564"/>
              <a:gd name="connsiteY0" fmla="*/ 367393 h 467480"/>
              <a:gd name="connsiteX1" fmla="*/ 48985 w 922564"/>
              <a:gd name="connsiteY1" fmla="*/ 351064 h 467480"/>
              <a:gd name="connsiteX2" fmla="*/ 81643 w 922564"/>
              <a:gd name="connsiteY2" fmla="*/ 334736 h 467480"/>
              <a:gd name="connsiteX3" fmla="*/ 187778 w 922564"/>
              <a:gd name="connsiteY3" fmla="*/ 318407 h 467480"/>
              <a:gd name="connsiteX4" fmla="*/ 400050 w 922564"/>
              <a:gd name="connsiteY4" fmla="*/ 326571 h 467480"/>
              <a:gd name="connsiteX5" fmla="*/ 432707 w 922564"/>
              <a:gd name="connsiteY5" fmla="*/ 342900 h 467480"/>
              <a:gd name="connsiteX6" fmla="*/ 530678 w 922564"/>
              <a:gd name="connsiteY6" fmla="*/ 408214 h 467480"/>
              <a:gd name="connsiteX7" fmla="*/ 547007 w 922564"/>
              <a:gd name="connsiteY7" fmla="*/ 440871 h 467480"/>
              <a:gd name="connsiteX8" fmla="*/ 563335 w 922564"/>
              <a:gd name="connsiteY8" fmla="*/ 465364 h 467480"/>
              <a:gd name="connsiteX9" fmla="*/ 579664 w 922564"/>
              <a:gd name="connsiteY9" fmla="*/ 293914 h 467480"/>
              <a:gd name="connsiteX10" fmla="*/ 628650 w 922564"/>
              <a:gd name="connsiteY10" fmla="*/ 212271 h 467480"/>
              <a:gd name="connsiteX11" fmla="*/ 669471 w 922564"/>
              <a:gd name="connsiteY11" fmla="*/ 155121 h 467480"/>
              <a:gd name="connsiteX12" fmla="*/ 889907 w 922564"/>
              <a:gd name="connsiteY12" fmla="*/ 16328 h 467480"/>
              <a:gd name="connsiteX13" fmla="*/ 922564 w 922564"/>
              <a:gd name="connsiteY13" fmla="*/ 0 h 4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2564" h="467480">
                <a:moveTo>
                  <a:pt x="0" y="367393"/>
                </a:moveTo>
                <a:cubicBezTo>
                  <a:pt x="16328" y="361950"/>
                  <a:pt x="33004" y="357456"/>
                  <a:pt x="48985" y="351064"/>
                </a:cubicBezTo>
                <a:cubicBezTo>
                  <a:pt x="60285" y="346544"/>
                  <a:pt x="69986" y="338233"/>
                  <a:pt x="81643" y="334736"/>
                </a:cubicBezTo>
                <a:cubicBezTo>
                  <a:pt x="91950" y="331644"/>
                  <a:pt x="181269" y="319337"/>
                  <a:pt x="187778" y="318407"/>
                </a:cubicBezTo>
                <a:cubicBezTo>
                  <a:pt x="258535" y="321128"/>
                  <a:pt x="329592" y="319525"/>
                  <a:pt x="400050" y="326571"/>
                </a:cubicBezTo>
                <a:cubicBezTo>
                  <a:pt x="412160" y="327782"/>
                  <a:pt x="422700" y="335972"/>
                  <a:pt x="432707" y="342900"/>
                </a:cubicBezTo>
                <a:cubicBezTo>
                  <a:pt x="532088" y="411703"/>
                  <a:pt x="471448" y="388471"/>
                  <a:pt x="530678" y="408214"/>
                </a:cubicBezTo>
                <a:cubicBezTo>
                  <a:pt x="536121" y="419100"/>
                  <a:pt x="540969" y="430304"/>
                  <a:pt x="547007" y="440871"/>
                </a:cubicBezTo>
                <a:cubicBezTo>
                  <a:pt x="551875" y="449390"/>
                  <a:pt x="561206" y="474943"/>
                  <a:pt x="563335" y="465364"/>
                </a:cubicBezTo>
                <a:cubicBezTo>
                  <a:pt x="575789" y="409322"/>
                  <a:pt x="570934" y="350655"/>
                  <a:pt x="579664" y="293914"/>
                </a:cubicBezTo>
                <a:cubicBezTo>
                  <a:pt x="585379" y="256764"/>
                  <a:pt x="607153" y="240933"/>
                  <a:pt x="628650" y="212271"/>
                </a:cubicBezTo>
                <a:cubicBezTo>
                  <a:pt x="642696" y="193542"/>
                  <a:pt x="653652" y="172378"/>
                  <a:pt x="669471" y="155121"/>
                </a:cubicBezTo>
                <a:cubicBezTo>
                  <a:pt x="718214" y="101947"/>
                  <a:pt x="857351" y="32605"/>
                  <a:pt x="889907" y="16328"/>
                </a:cubicBezTo>
                <a:lnTo>
                  <a:pt x="922564" y="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682DD-22A6-6D3E-8D37-08AAEC64ADD6}"/>
              </a:ext>
            </a:extLst>
          </p:cNvPr>
          <p:cNvSpPr txBox="1"/>
          <p:nvPr/>
        </p:nvSpPr>
        <p:spPr>
          <a:xfrm rot="20301113">
            <a:off x="3376576" y="1310053"/>
            <a:ext cx="270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rant" panose="02000503000000000000" pitchFamily="2" charset="0"/>
              </a:rPr>
              <a:t>parameters</a:t>
            </a:r>
            <a:endParaRPr lang="en-GB" sz="32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AF0A9-DA1D-859D-F507-C7584FFE915F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068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Apply our framework to single extension: 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</a:p>
          <a:p>
            <a:pPr>
              <a:spcAft>
                <a:spcPts val="200"/>
              </a:spcAft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application to dark energy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C6CDBA9-73E1-242E-1002-90755CFB35BD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509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Apply our framework to single extension: </a:t>
            </a: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extra parameters: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and </a:t>
            </a:r>
            <a:r>
              <a:rPr lang="en-US" sz="4000" dirty="0" err="1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 err="1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endParaRPr lang="en-US" sz="32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application to dark energy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0B65F73-5CD1-150E-99F6-0BFB7791A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211" y="3429000"/>
            <a:ext cx="4144988" cy="6376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FE59EE-28AA-19A6-0136-0AC7F5F26929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54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Apply our framework to single extension: </a:t>
            </a: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extra parameters: </a:t>
            </a:r>
            <a:r>
              <a:rPr lang="en-US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200" baseline="-25000" dirty="0">
                <a:solidFill>
                  <a:srgbClr val="606060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and </a:t>
            </a:r>
            <a:r>
              <a:rPr lang="en-US" sz="40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endParaRPr lang="en-US" sz="3200" dirty="0">
              <a:solidFill>
                <a:srgbClr val="606060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Expect two latent variables are needed…?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application to dark energy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A3D6722-51B0-49C4-780C-54A3A1B6AFF6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515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Apply our framework to single extension: wCDM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515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extra parameters: </a:t>
            </a:r>
            <a:r>
              <a:rPr lang="en-US" sz="40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200" baseline="-250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n-US" sz="32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and </a:t>
            </a:r>
            <a:r>
              <a:rPr lang="en-US" sz="4000" dirty="0" err="1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 err="1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application to dark energy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14843B8-688E-0E7C-B848-DC6DB7070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"/>
          <a:stretch/>
        </p:blipFill>
        <p:spPr>
          <a:xfrm>
            <a:off x="3280322" y="1072959"/>
            <a:ext cx="5631355" cy="56724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1932F5-DC3A-21B1-1565-2E313B024069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343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E740F5E-9B8A-B978-8DF2-6293E3577C77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974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91AE3032-5B2B-BE5E-9506-DE5525B94572}"/>
              </a:ext>
            </a:extLst>
          </p:cNvPr>
          <p:cNvSpPr txBox="1"/>
          <p:nvPr/>
        </p:nvSpPr>
        <p:spPr>
          <a:xfrm>
            <a:off x="0" y="942480"/>
            <a:ext cx="604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latent variable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31744CDC-F8CE-E421-22F7-97711A5C28D8}"/>
              </a:ext>
            </a:extLst>
          </p:cNvPr>
          <p:cNvSpPr txBox="1"/>
          <p:nvPr/>
        </p:nvSpPr>
        <p:spPr>
          <a:xfrm>
            <a:off x="6049154" y="942480"/>
            <a:ext cx="614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latent variables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B6743-FE0A-C3AF-5B82-F9ED0DA0D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092" r="825"/>
          <a:stretch/>
        </p:blipFill>
        <p:spPr>
          <a:xfrm>
            <a:off x="694813" y="1466401"/>
            <a:ext cx="4659528" cy="382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86E68D-0056-4884-DC8F-F9701274D1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" t="561" r="234"/>
          <a:stretch/>
        </p:blipFill>
        <p:spPr>
          <a:xfrm>
            <a:off x="6618643" y="1467102"/>
            <a:ext cx="4670552" cy="38217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DA4860-F2B8-EB2E-F3EB-00CAB96F0AAA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77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5FAC57A1-AC7A-BC30-1155-9776A6F94C44}"/>
              </a:ext>
            </a:extLst>
          </p:cNvPr>
          <p:cNvSpPr txBox="1"/>
          <p:nvPr/>
        </p:nvSpPr>
        <p:spPr>
          <a:xfrm>
            <a:off x="716391" y="1387156"/>
            <a:ext cx="1065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Title was not convincing</a:t>
            </a:r>
            <a:endParaRPr lang="en-GB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DA020E00-AD00-560A-238F-7FA8B360D7EF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But first… let me apologise</a:t>
            </a: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299E1188-F7CB-4E66-CA91-4D394C5BD2F4}"/>
              </a:ext>
            </a:extLst>
          </p:cNvPr>
          <p:cNvSpPr txBox="1"/>
          <p:nvPr/>
        </p:nvSpPr>
        <p:spPr>
          <a:xfrm>
            <a:off x="7559403" y="1338207"/>
            <a:ext cx="488496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14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endParaRPr lang="en-GB" sz="1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F3172-BB97-F51E-E14D-BE8DB144BE65}"/>
              </a:ext>
            </a:extLst>
          </p:cNvPr>
          <p:cNvSpPr/>
          <p:nvPr/>
        </p:nvSpPr>
        <p:spPr>
          <a:xfrm>
            <a:off x="7882803" y="1338207"/>
            <a:ext cx="4229100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13171-32CF-6A62-1E52-CBDC3650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10" y="2418554"/>
            <a:ext cx="11719693" cy="23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76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36229466-E414-2A1E-312C-8771646B9A02}"/>
              </a:ext>
            </a:extLst>
          </p:cNvPr>
          <p:cNvSpPr txBox="1"/>
          <p:nvPr/>
        </p:nvSpPr>
        <p:spPr>
          <a:xfrm>
            <a:off x="0" y="5321556"/>
            <a:ext cx="12285614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Vertical axis: how many error bars is the predicted spectrum away from the ground truth? (lower is better)</a:t>
            </a:r>
          </a:p>
          <a:p>
            <a:pPr>
              <a:spcAft>
                <a:spcPts val="200"/>
              </a:spcAft>
            </a:pPr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F41E5225-23A5-4EAB-4AE3-64228F4D1029}"/>
              </a:ext>
            </a:extLst>
          </p:cNvPr>
          <p:cNvSpPr txBox="1"/>
          <p:nvPr/>
        </p:nvSpPr>
        <p:spPr>
          <a:xfrm>
            <a:off x="0" y="942480"/>
            <a:ext cx="604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latent variable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C7AF597C-09F9-A9BD-4FAA-AC3D15457803}"/>
              </a:ext>
            </a:extLst>
          </p:cNvPr>
          <p:cNvSpPr txBox="1"/>
          <p:nvPr/>
        </p:nvSpPr>
        <p:spPr>
          <a:xfrm>
            <a:off x="6049154" y="942480"/>
            <a:ext cx="614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latent variables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AD11F-ED7C-3232-BAAC-32D76B74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092" r="825"/>
          <a:stretch/>
        </p:blipFill>
        <p:spPr>
          <a:xfrm>
            <a:off x="694813" y="1466401"/>
            <a:ext cx="4659528" cy="382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51CB3C-4405-2A8E-541A-565079256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" t="561" r="234"/>
          <a:stretch/>
        </p:blipFill>
        <p:spPr>
          <a:xfrm>
            <a:off x="6618643" y="1467102"/>
            <a:ext cx="4670552" cy="38217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B3DDBA-BDB3-5BA3-0DC7-B27CA080B457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460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36229466-E414-2A1E-312C-8771646B9A02}"/>
              </a:ext>
            </a:extLst>
          </p:cNvPr>
          <p:cNvSpPr txBox="1"/>
          <p:nvPr/>
        </p:nvSpPr>
        <p:spPr>
          <a:xfrm>
            <a:off x="0" y="5321556"/>
            <a:ext cx="12285614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Vertical axis: how many error bars is the predicted spectrum away from the ground truth? (lower is better)</a:t>
            </a:r>
          </a:p>
          <a:p>
            <a:pPr>
              <a:spcAft>
                <a:spcPts val="200"/>
              </a:spcAft>
            </a:pPr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are pretty similar with one and two </a:t>
            </a:r>
            <a:r>
              <a:rPr lang="en-US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latents</a:t>
            </a: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F41E5225-23A5-4EAB-4AE3-64228F4D1029}"/>
              </a:ext>
            </a:extLst>
          </p:cNvPr>
          <p:cNvSpPr txBox="1"/>
          <p:nvPr/>
        </p:nvSpPr>
        <p:spPr>
          <a:xfrm>
            <a:off x="0" y="942480"/>
            <a:ext cx="604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latent variable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C7AF597C-09F9-A9BD-4FAA-AC3D15457803}"/>
              </a:ext>
            </a:extLst>
          </p:cNvPr>
          <p:cNvSpPr txBox="1"/>
          <p:nvPr/>
        </p:nvSpPr>
        <p:spPr>
          <a:xfrm>
            <a:off x="6049154" y="942480"/>
            <a:ext cx="614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latent variables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AD11F-ED7C-3232-BAAC-32D76B74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092" r="825"/>
          <a:stretch/>
        </p:blipFill>
        <p:spPr>
          <a:xfrm>
            <a:off x="694813" y="1466401"/>
            <a:ext cx="4659528" cy="382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51CB3C-4405-2A8E-541A-565079256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" t="561" r="234"/>
          <a:stretch/>
        </p:blipFill>
        <p:spPr>
          <a:xfrm>
            <a:off x="6618643" y="1467102"/>
            <a:ext cx="4670552" cy="38217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F5282-9986-28F2-47D6-423B5337412E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076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36229466-E414-2A1E-312C-8771646B9A02}"/>
              </a:ext>
            </a:extLst>
          </p:cNvPr>
          <p:cNvSpPr txBox="1"/>
          <p:nvPr/>
        </p:nvSpPr>
        <p:spPr>
          <a:xfrm>
            <a:off x="0" y="5321556"/>
            <a:ext cx="12285614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Vertical axis: how many error bars is the predicted spectrum away from the ground truth? (lower is better)</a:t>
            </a:r>
          </a:p>
          <a:p>
            <a:pPr>
              <a:spcAft>
                <a:spcPts val="200"/>
              </a:spcAft>
            </a:pPr>
            <a:endParaRPr lang="en-US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are pretty similar with one and two </a:t>
            </a:r>
            <a:r>
              <a:rPr lang="en-US" dirty="0" err="1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latents</a:t>
            </a:r>
            <a:r>
              <a:rPr lang="en-US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  <a:p>
            <a:pPr>
              <a:spcAft>
                <a:spcPts val="200"/>
              </a:spcAft>
            </a:pPr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Third disentangled latent: no impact (not shown)</a:t>
            </a:r>
            <a:endParaRPr lang="en-US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F41E5225-23A5-4EAB-4AE3-64228F4D1029}"/>
              </a:ext>
            </a:extLst>
          </p:cNvPr>
          <p:cNvSpPr txBox="1"/>
          <p:nvPr/>
        </p:nvSpPr>
        <p:spPr>
          <a:xfrm>
            <a:off x="0" y="942480"/>
            <a:ext cx="604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latent variable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C7AF597C-09F9-A9BD-4FAA-AC3D15457803}"/>
              </a:ext>
            </a:extLst>
          </p:cNvPr>
          <p:cNvSpPr txBox="1"/>
          <p:nvPr/>
        </p:nvSpPr>
        <p:spPr>
          <a:xfrm>
            <a:off x="6049154" y="942480"/>
            <a:ext cx="614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latent variables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AD11F-ED7C-3232-BAAC-32D76B74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092" r="825"/>
          <a:stretch/>
        </p:blipFill>
        <p:spPr>
          <a:xfrm>
            <a:off x="694813" y="1466401"/>
            <a:ext cx="4659528" cy="382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51CB3C-4405-2A8E-541A-565079256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" t="561" r="234"/>
          <a:stretch/>
        </p:blipFill>
        <p:spPr>
          <a:xfrm>
            <a:off x="6618643" y="1467102"/>
            <a:ext cx="4670552" cy="38217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FED8B-E9F3-F6D4-7329-7594137A3A20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79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36229466-E414-2A1E-312C-8771646B9A02}"/>
              </a:ext>
            </a:extLst>
          </p:cNvPr>
          <p:cNvSpPr txBox="1"/>
          <p:nvPr/>
        </p:nvSpPr>
        <p:spPr>
          <a:xfrm>
            <a:off x="0" y="5321556"/>
            <a:ext cx="12285614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Vertical axis: how many error bars is the predicted spectrum away from the ground truth? (lower is better)</a:t>
            </a:r>
          </a:p>
          <a:p>
            <a:pPr>
              <a:spcAft>
                <a:spcPts val="200"/>
              </a:spcAft>
            </a:pPr>
            <a:endParaRPr lang="en-US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are pretty similar with one and two </a:t>
            </a:r>
            <a:r>
              <a:rPr lang="en-US" dirty="0" err="1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latents</a:t>
            </a:r>
            <a:r>
              <a:rPr lang="en-US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  <a:p>
            <a:pPr>
              <a:spcAft>
                <a:spcPts val="200"/>
              </a:spcAft>
            </a:pPr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Third disentangled latent: no impact (not shown)</a:t>
            </a:r>
            <a:endParaRPr lang="en-US" sz="2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F41E5225-23A5-4EAB-4AE3-64228F4D1029}"/>
              </a:ext>
            </a:extLst>
          </p:cNvPr>
          <p:cNvSpPr txBox="1"/>
          <p:nvPr/>
        </p:nvSpPr>
        <p:spPr>
          <a:xfrm>
            <a:off x="0" y="942480"/>
            <a:ext cx="604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latent variable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C7AF597C-09F9-A9BD-4FAA-AC3D15457803}"/>
              </a:ext>
            </a:extLst>
          </p:cNvPr>
          <p:cNvSpPr txBox="1"/>
          <p:nvPr/>
        </p:nvSpPr>
        <p:spPr>
          <a:xfrm>
            <a:off x="6049154" y="942480"/>
            <a:ext cx="614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latent variables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AD11F-ED7C-3232-BAAC-32D76B74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092" r="825"/>
          <a:stretch/>
        </p:blipFill>
        <p:spPr>
          <a:xfrm>
            <a:off x="694813" y="1466401"/>
            <a:ext cx="4659528" cy="382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51CB3C-4405-2A8E-541A-565079256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" t="561" r="234"/>
          <a:stretch/>
        </p:blipFill>
        <p:spPr>
          <a:xfrm>
            <a:off x="6618643" y="1467102"/>
            <a:ext cx="4670552" cy="38217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FED8B-E9F3-F6D4-7329-7594137A3A20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0C59D150-7E18-AEF4-AFB0-D456B866F80A}"/>
              </a:ext>
            </a:extLst>
          </p:cNvPr>
          <p:cNvSpPr txBox="1"/>
          <p:nvPr/>
        </p:nvSpPr>
        <p:spPr>
          <a:xfrm>
            <a:off x="6412819" y="5859635"/>
            <a:ext cx="541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variable </a:t>
            </a:r>
            <a:b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enough for </a:t>
            </a:r>
            <a:r>
              <a:rPr lang="en-US" sz="2400" b="1" dirty="0" err="1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24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  <a:endParaRPr lang="en-US" sz="28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07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</a:t>
            </a:r>
            <a:r>
              <a:rPr lang="en-US" sz="4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analyse</a:t>
            </a:r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latent space?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ED5C81E-9F88-2753-54C0-F32AF92C06E2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22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-41096" y="2257630"/>
            <a:ext cx="12192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Mutual information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</a:t>
            </a:r>
            <a:r>
              <a:rPr lang="en-US" sz="4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analyse</a:t>
            </a:r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latent space?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318F5E8-DA48-9AB6-ED11-62ADE54BD05B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063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mutual information?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Measures </a:t>
            </a:r>
            <a:r>
              <a:rPr lang="en-GB" sz="3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dependence</a:t>
            </a: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between random variables </a:t>
            </a:r>
            <a:b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(more general than Pearson, which measures correlation)</a:t>
            </a:r>
          </a:p>
          <a:p>
            <a:pPr>
              <a:spcAft>
                <a:spcPts val="200"/>
              </a:spcAft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543CE8-4D98-1BBB-CCD2-ED3B2D20D239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FB0AF2F-F4C9-6CEC-CE3D-5534B31F55CB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303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345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Measures dependence between random variables </a:t>
            </a:r>
            <a:b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(more general than Pearson, which measures correlation)</a:t>
            </a: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Well-established in information theory</a:t>
            </a: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794E9229-B801-8630-9B0F-C9F3006B9683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mutual information?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4BB0C9-3D86-C895-9BCA-55F63301442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4647D70-D1AD-CF67-7438-210C95BA4AAC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879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Measures dependence between random variables </a:t>
            </a:r>
            <a:b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(more general than Pearson, which measures correlation)</a:t>
            </a: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Well-established in information theory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Hard to estimate!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94B3BC51-5AE9-C7D5-32FE-9F911BFF802D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mutual information?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3D0C000-A0AA-960F-96A2-D9D6006C52EC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865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4069CBF3-5A82-A472-9646-068D159B1164}"/>
              </a:ext>
            </a:extLst>
          </p:cNvPr>
          <p:cNvSpPr txBox="1"/>
          <p:nvPr/>
        </p:nvSpPr>
        <p:spPr>
          <a:xfrm>
            <a:off x="0" y="1408544"/>
            <a:ext cx="12192000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available estimator returns uncertainty on MI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5F49602B-5E4E-267F-685C-4F34E653D8DF}"/>
              </a:ext>
            </a:extLst>
          </p:cNvPr>
          <p:cNvSpPr txBox="1"/>
          <p:nvPr/>
        </p:nvSpPr>
        <p:spPr>
          <a:xfrm>
            <a:off x="1" y="112587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Estimating mutual information (MI)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FE934B-F717-57BE-2056-F5B2BE1E5D7C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D2C5D88-47F6-6275-E8F9-5F89BC653E77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42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5FAC57A1-AC7A-BC30-1155-9776A6F94C44}"/>
              </a:ext>
            </a:extLst>
          </p:cNvPr>
          <p:cNvSpPr txBox="1"/>
          <p:nvPr/>
        </p:nvSpPr>
        <p:spPr>
          <a:xfrm>
            <a:off x="716391" y="1387156"/>
            <a:ext cx="1065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Title was not convincing</a:t>
            </a:r>
            <a:endParaRPr lang="en-GB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DA020E00-AD00-560A-238F-7FA8B360D7EF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But first… let me apologise</a:t>
            </a: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299E1188-F7CB-4E66-CA91-4D394C5BD2F4}"/>
              </a:ext>
            </a:extLst>
          </p:cNvPr>
          <p:cNvSpPr txBox="1"/>
          <p:nvPr/>
        </p:nvSpPr>
        <p:spPr>
          <a:xfrm>
            <a:off x="7559403" y="1338207"/>
            <a:ext cx="488496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14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endParaRPr lang="en-GB" sz="1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F3172-BB97-F51E-E14D-BE8DB144BE65}"/>
              </a:ext>
            </a:extLst>
          </p:cNvPr>
          <p:cNvSpPr/>
          <p:nvPr/>
        </p:nvSpPr>
        <p:spPr>
          <a:xfrm>
            <a:off x="7882803" y="1338207"/>
            <a:ext cx="4229100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2DEF98E-0E83-CAED-1681-1688FF2A7A07}"/>
              </a:ext>
            </a:extLst>
          </p:cNvPr>
          <p:cNvSpPr/>
          <p:nvPr/>
        </p:nvSpPr>
        <p:spPr>
          <a:xfrm>
            <a:off x="8923564" y="1077686"/>
            <a:ext cx="922564" cy="467480"/>
          </a:xfrm>
          <a:custGeom>
            <a:avLst/>
            <a:gdLst>
              <a:gd name="connsiteX0" fmla="*/ 0 w 922564"/>
              <a:gd name="connsiteY0" fmla="*/ 367393 h 467480"/>
              <a:gd name="connsiteX1" fmla="*/ 48985 w 922564"/>
              <a:gd name="connsiteY1" fmla="*/ 351064 h 467480"/>
              <a:gd name="connsiteX2" fmla="*/ 81643 w 922564"/>
              <a:gd name="connsiteY2" fmla="*/ 334736 h 467480"/>
              <a:gd name="connsiteX3" fmla="*/ 187778 w 922564"/>
              <a:gd name="connsiteY3" fmla="*/ 318407 h 467480"/>
              <a:gd name="connsiteX4" fmla="*/ 400050 w 922564"/>
              <a:gd name="connsiteY4" fmla="*/ 326571 h 467480"/>
              <a:gd name="connsiteX5" fmla="*/ 432707 w 922564"/>
              <a:gd name="connsiteY5" fmla="*/ 342900 h 467480"/>
              <a:gd name="connsiteX6" fmla="*/ 530678 w 922564"/>
              <a:gd name="connsiteY6" fmla="*/ 408214 h 467480"/>
              <a:gd name="connsiteX7" fmla="*/ 547007 w 922564"/>
              <a:gd name="connsiteY7" fmla="*/ 440871 h 467480"/>
              <a:gd name="connsiteX8" fmla="*/ 563335 w 922564"/>
              <a:gd name="connsiteY8" fmla="*/ 465364 h 467480"/>
              <a:gd name="connsiteX9" fmla="*/ 579664 w 922564"/>
              <a:gd name="connsiteY9" fmla="*/ 293914 h 467480"/>
              <a:gd name="connsiteX10" fmla="*/ 628650 w 922564"/>
              <a:gd name="connsiteY10" fmla="*/ 212271 h 467480"/>
              <a:gd name="connsiteX11" fmla="*/ 669471 w 922564"/>
              <a:gd name="connsiteY11" fmla="*/ 155121 h 467480"/>
              <a:gd name="connsiteX12" fmla="*/ 889907 w 922564"/>
              <a:gd name="connsiteY12" fmla="*/ 16328 h 467480"/>
              <a:gd name="connsiteX13" fmla="*/ 922564 w 922564"/>
              <a:gd name="connsiteY13" fmla="*/ 0 h 4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2564" h="467480">
                <a:moveTo>
                  <a:pt x="0" y="367393"/>
                </a:moveTo>
                <a:cubicBezTo>
                  <a:pt x="16328" y="361950"/>
                  <a:pt x="33004" y="357456"/>
                  <a:pt x="48985" y="351064"/>
                </a:cubicBezTo>
                <a:cubicBezTo>
                  <a:pt x="60285" y="346544"/>
                  <a:pt x="69986" y="338233"/>
                  <a:pt x="81643" y="334736"/>
                </a:cubicBezTo>
                <a:cubicBezTo>
                  <a:pt x="91950" y="331644"/>
                  <a:pt x="181269" y="319337"/>
                  <a:pt x="187778" y="318407"/>
                </a:cubicBezTo>
                <a:cubicBezTo>
                  <a:pt x="258535" y="321128"/>
                  <a:pt x="329592" y="319525"/>
                  <a:pt x="400050" y="326571"/>
                </a:cubicBezTo>
                <a:cubicBezTo>
                  <a:pt x="412160" y="327782"/>
                  <a:pt x="422700" y="335972"/>
                  <a:pt x="432707" y="342900"/>
                </a:cubicBezTo>
                <a:cubicBezTo>
                  <a:pt x="532088" y="411703"/>
                  <a:pt x="471448" y="388471"/>
                  <a:pt x="530678" y="408214"/>
                </a:cubicBezTo>
                <a:cubicBezTo>
                  <a:pt x="536121" y="419100"/>
                  <a:pt x="540969" y="430304"/>
                  <a:pt x="547007" y="440871"/>
                </a:cubicBezTo>
                <a:cubicBezTo>
                  <a:pt x="551875" y="449390"/>
                  <a:pt x="561206" y="474943"/>
                  <a:pt x="563335" y="465364"/>
                </a:cubicBezTo>
                <a:cubicBezTo>
                  <a:pt x="575789" y="409322"/>
                  <a:pt x="570934" y="350655"/>
                  <a:pt x="579664" y="293914"/>
                </a:cubicBezTo>
                <a:cubicBezTo>
                  <a:pt x="585379" y="256764"/>
                  <a:pt x="607153" y="240933"/>
                  <a:pt x="628650" y="212271"/>
                </a:cubicBezTo>
                <a:cubicBezTo>
                  <a:pt x="642696" y="193542"/>
                  <a:pt x="653652" y="172378"/>
                  <a:pt x="669471" y="155121"/>
                </a:cubicBezTo>
                <a:cubicBezTo>
                  <a:pt x="718214" y="101947"/>
                  <a:pt x="857351" y="32605"/>
                  <a:pt x="889907" y="16328"/>
                </a:cubicBezTo>
                <a:lnTo>
                  <a:pt x="922564" y="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23D15-55FD-2DCC-FDC5-4864FFA701F7}"/>
              </a:ext>
            </a:extLst>
          </p:cNvPr>
          <p:cNvSpPr txBox="1"/>
          <p:nvPr/>
        </p:nvSpPr>
        <p:spPr>
          <a:xfrm rot="20733107">
            <a:off x="8618352" y="827491"/>
            <a:ext cx="161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rant" panose="02000503000000000000" pitchFamily="2" charset="0"/>
              </a:rPr>
              <a:t>parameters</a:t>
            </a:r>
            <a:endParaRPr lang="en-GB" sz="20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490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4069CBF3-5A82-A472-9646-068D159B1164}"/>
              </a:ext>
            </a:extLst>
          </p:cNvPr>
          <p:cNvSpPr txBox="1"/>
          <p:nvPr/>
        </p:nvSpPr>
        <p:spPr>
          <a:xfrm>
            <a:off x="0" y="1408544"/>
            <a:ext cx="12192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available estimator returns uncertainty on MI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Solution: </a:t>
            </a: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density estimate with Gaussian mixture model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3687E0D1-F791-5C8D-C353-C953D66D2DE4}"/>
              </a:ext>
            </a:extLst>
          </p:cNvPr>
          <p:cNvSpPr txBox="1"/>
          <p:nvPr/>
        </p:nvSpPr>
        <p:spPr>
          <a:xfrm>
            <a:off x="1" y="112587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Estimating mutual information (MI)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D11269-F5E6-0540-CABE-2FD4433CD82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14FB1DD-AF77-C83C-D0A2-F0808B466CF1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7C8DBA-290C-12B5-AD6C-715A6F64EE22}"/>
              </a:ext>
            </a:extLst>
          </p:cNvPr>
          <p:cNvSpPr/>
          <p:nvPr/>
        </p:nvSpPr>
        <p:spPr>
          <a:xfrm>
            <a:off x="5096335" y="5116311"/>
            <a:ext cx="1584000" cy="1584000"/>
          </a:xfrm>
          <a:prstGeom prst="rect">
            <a:avLst/>
          </a:prstGeom>
          <a:noFill/>
          <a:ln w="38100" cap="sq">
            <a:solidFill>
              <a:schemeClr val="accent2">
                <a:lumMod val="75000"/>
              </a:schemeClr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809750"/>
                      <a:gd name="connsiteY0" fmla="*/ 0 h 1296786"/>
                      <a:gd name="connsiteX1" fmla="*/ 434340 w 1809750"/>
                      <a:gd name="connsiteY1" fmla="*/ 0 h 1296786"/>
                      <a:gd name="connsiteX2" fmla="*/ 832485 w 1809750"/>
                      <a:gd name="connsiteY2" fmla="*/ 0 h 1296786"/>
                      <a:gd name="connsiteX3" fmla="*/ 1321118 w 1809750"/>
                      <a:gd name="connsiteY3" fmla="*/ 0 h 1296786"/>
                      <a:gd name="connsiteX4" fmla="*/ 1809750 w 1809750"/>
                      <a:gd name="connsiteY4" fmla="*/ 0 h 1296786"/>
                      <a:gd name="connsiteX5" fmla="*/ 1809750 w 1809750"/>
                      <a:gd name="connsiteY5" fmla="*/ 419294 h 1296786"/>
                      <a:gd name="connsiteX6" fmla="*/ 1809750 w 1809750"/>
                      <a:gd name="connsiteY6" fmla="*/ 825620 h 1296786"/>
                      <a:gd name="connsiteX7" fmla="*/ 1809750 w 1809750"/>
                      <a:gd name="connsiteY7" fmla="*/ 1296786 h 1296786"/>
                      <a:gd name="connsiteX8" fmla="*/ 1357313 w 1809750"/>
                      <a:gd name="connsiteY8" fmla="*/ 1296786 h 1296786"/>
                      <a:gd name="connsiteX9" fmla="*/ 959168 w 1809750"/>
                      <a:gd name="connsiteY9" fmla="*/ 1296786 h 1296786"/>
                      <a:gd name="connsiteX10" fmla="*/ 506730 w 1809750"/>
                      <a:gd name="connsiteY10" fmla="*/ 1296786 h 1296786"/>
                      <a:gd name="connsiteX11" fmla="*/ 0 w 1809750"/>
                      <a:gd name="connsiteY11" fmla="*/ 1296786 h 1296786"/>
                      <a:gd name="connsiteX12" fmla="*/ 0 w 1809750"/>
                      <a:gd name="connsiteY12" fmla="*/ 877492 h 1296786"/>
                      <a:gd name="connsiteX13" fmla="*/ 0 w 1809750"/>
                      <a:gd name="connsiteY13" fmla="*/ 458198 h 1296786"/>
                      <a:gd name="connsiteX14" fmla="*/ 0 w 1809750"/>
                      <a:gd name="connsiteY14" fmla="*/ 0 h 1296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809750" h="1296786" extrusionOk="0">
                        <a:moveTo>
                          <a:pt x="0" y="0"/>
                        </a:moveTo>
                        <a:cubicBezTo>
                          <a:pt x="184288" y="-6392"/>
                          <a:pt x="330225" y="8533"/>
                          <a:pt x="434340" y="0"/>
                        </a:cubicBezTo>
                        <a:cubicBezTo>
                          <a:pt x="538455" y="-8533"/>
                          <a:pt x="742689" y="4694"/>
                          <a:pt x="832485" y="0"/>
                        </a:cubicBezTo>
                        <a:cubicBezTo>
                          <a:pt x="922281" y="-4694"/>
                          <a:pt x="1090024" y="55609"/>
                          <a:pt x="1321118" y="0"/>
                        </a:cubicBezTo>
                        <a:cubicBezTo>
                          <a:pt x="1552212" y="-55609"/>
                          <a:pt x="1686689" y="18090"/>
                          <a:pt x="1809750" y="0"/>
                        </a:cubicBezTo>
                        <a:cubicBezTo>
                          <a:pt x="1849500" y="178864"/>
                          <a:pt x="1765401" y="325658"/>
                          <a:pt x="1809750" y="419294"/>
                        </a:cubicBezTo>
                        <a:cubicBezTo>
                          <a:pt x="1854099" y="512930"/>
                          <a:pt x="1773387" y="651797"/>
                          <a:pt x="1809750" y="825620"/>
                        </a:cubicBezTo>
                        <a:cubicBezTo>
                          <a:pt x="1846113" y="999443"/>
                          <a:pt x="1780371" y="1076214"/>
                          <a:pt x="1809750" y="1296786"/>
                        </a:cubicBezTo>
                        <a:cubicBezTo>
                          <a:pt x="1627645" y="1311355"/>
                          <a:pt x="1480505" y="1251938"/>
                          <a:pt x="1357313" y="1296786"/>
                        </a:cubicBezTo>
                        <a:cubicBezTo>
                          <a:pt x="1234121" y="1341634"/>
                          <a:pt x="1152035" y="1261094"/>
                          <a:pt x="959168" y="1296786"/>
                        </a:cubicBezTo>
                        <a:cubicBezTo>
                          <a:pt x="766302" y="1332478"/>
                          <a:pt x="624104" y="1286346"/>
                          <a:pt x="506730" y="1296786"/>
                        </a:cubicBezTo>
                        <a:cubicBezTo>
                          <a:pt x="389356" y="1307226"/>
                          <a:pt x="110551" y="1279312"/>
                          <a:pt x="0" y="1296786"/>
                        </a:cubicBezTo>
                        <a:cubicBezTo>
                          <a:pt x="-10104" y="1165176"/>
                          <a:pt x="24032" y="1076734"/>
                          <a:pt x="0" y="877492"/>
                        </a:cubicBezTo>
                        <a:cubicBezTo>
                          <a:pt x="-24032" y="678250"/>
                          <a:pt x="21141" y="583057"/>
                          <a:pt x="0" y="458198"/>
                        </a:cubicBezTo>
                        <a:cubicBezTo>
                          <a:pt x="-21141" y="333339"/>
                          <a:pt x="6004" y="1151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tial Circle 9">
            <a:extLst>
              <a:ext uri="{FF2B5EF4-FFF2-40B4-BE49-F238E27FC236}">
                <a16:creationId xmlns:a16="http://schemas.microsoft.com/office/drawing/2014/main" id="{69C33AB3-ABE2-6988-96EB-6181D6C0FAC5}"/>
              </a:ext>
            </a:extLst>
          </p:cNvPr>
          <p:cNvSpPr/>
          <p:nvPr/>
        </p:nvSpPr>
        <p:spPr>
          <a:xfrm>
            <a:off x="4704705" y="4745808"/>
            <a:ext cx="2362669" cy="2361600"/>
          </a:xfrm>
          <a:prstGeom prst="pie">
            <a:avLst>
              <a:gd name="adj1" fmla="val 21022472"/>
              <a:gd name="adj2" fmla="val 16276911"/>
            </a:avLst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07449-F5E3-5DF6-5D83-360E125FFDE5}"/>
              </a:ext>
            </a:extLst>
          </p:cNvPr>
          <p:cNvSpPr txBox="1"/>
          <p:nvPr/>
        </p:nvSpPr>
        <p:spPr>
          <a:xfrm>
            <a:off x="5037253" y="5531214"/>
            <a:ext cx="168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“Jimmie”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BE9572-AE66-2503-73B3-51D746F7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402247"/>
            <a:ext cx="4191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66E46-4AA6-0810-4F03-2A3576F8A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811" y="1387198"/>
            <a:ext cx="4433181" cy="5358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09285-FDA2-A272-7AFC-BE9667BDB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4735" y="1387197"/>
            <a:ext cx="4432009" cy="5356800"/>
          </a:xfrm>
          <a:prstGeom prst="rect">
            <a:avLst/>
          </a:prstGeom>
        </p:spPr>
      </p:pic>
      <p:sp>
        <p:nvSpPr>
          <p:cNvPr id="5" name="Google Shape;304;p36">
            <a:extLst>
              <a:ext uri="{FF2B5EF4-FFF2-40B4-BE49-F238E27FC236}">
                <a16:creationId xmlns:a16="http://schemas.microsoft.com/office/drawing/2014/main" id="{CA3EEC25-CEC3-6EEB-352D-27AC238BDBE5}"/>
              </a:ext>
            </a:extLst>
          </p:cNvPr>
          <p:cNvSpPr txBox="1"/>
          <p:nvPr/>
        </p:nvSpPr>
        <p:spPr>
          <a:xfrm>
            <a:off x="3526971" y="1064081"/>
            <a:ext cx="8482692" cy="73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3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</a:t>
            </a:r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al. (including Hiranya Peiris, Andrew </a:t>
            </a:r>
            <a:r>
              <a:rPr lang="en-US" sz="13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Pontzen</a:t>
            </a:r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Luisa Lucie-Smith, Lillian Guo, Brian Nord), MLST</a:t>
            </a: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2F928FB5-57F9-D7C0-491E-F016D9419824}"/>
              </a:ext>
            </a:extLst>
          </p:cNvPr>
          <p:cNvSpPr txBox="1"/>
          <p:nvPr/>
        </p:nvSpPr>
        <p:spPr>
          <a:xfrm>
            <a:off x="329009" y="5304088"/>
            <a:ext cx="2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Ask me later!</a:t>
            </a:r>
            <a:endParaRPr lang="en-GB" sz="2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CF0619D8-3E01-9DC0-D47B-4CEC0C70DBEF}"/>
              </a:ext>
            </a:extLst>
          </p:cNvPr>
          <p:cNvSpPr txBox="1"/>
          <p:nvPr/>
        </p:nvSpPr>
        <p:spPr>
          <a:xfrm>
            <a:off x="1" y="17790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validation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F3B552-4FF4-2D66-0282-E2FABF93CF7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2227103-0CA8-6492-D090-0637B79BD393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  <a:endParaRPr lang="en-GB" dirty="0"/>
          </a:p>
        </p:txBody>
      </p:sp>
      <p:pic>
        <p:nvPicPr>
          <p:cNvPr id="10" name="Picture 9" descr="A qr code with black squares&#10;&#10;Description automatically generated">
            <a:extLst>
              <a:ext uri="{FF2B5EF4-FFF2-40B4-BE49-F238E27FC236}">
                <a16:creationId xmlns:a16="http://schemas.microsoft.com/office/drawing/2014/main" id="{43DC84ED-EC7A-1A58-4026-2D667818C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8" y="2267630"/>
            <a:ext cx="2322739" cy="23227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ACC1E5-D5F9-77FB-B97F-48A9EFA584ED}"/>
              </a:ext>
            </a:extLst>
          </p:cNvPr>
          <p:cNvSpPr/>
          <p:nvPr/>
        </p:nvSpPr>
        <p:spPr>
          <a:xfrm rot="5400000">
            <a:off x="-967899" y="3492107"/>
            <a:ext cx="2641412" cy="192458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355905B3-C71C-AB0A-2723-2A181EC54405}"/>
              </a:ext>
            </a:extLst>
          </p:cNvPr>
          <p:cNvSpPr txBox="1"/>
          <p:nvPr/>
        </p:nvSpPr>
        <p:spPr>
          <a:xfrm>
            <a:off x="-187180" y="1682779"/>
            <a:ext cx="335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Code</a:t>
            </a: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CEE8E-F039-DA99-A047-B5BA9F776DD4}"/>
              </a:ext>
            </a:extLst>
          </p:cNvPr>
          <p:cNvSpPr/>
          <p:nvPr/>
        </p:nvSpPr>
        <p:spPr>
          <a:xfrm>
            <a:off x="312799" y="4499205"/>
            <a:ext cx="2529056" cy="20342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205FB-EA43-B007-D802-8CDE81B3BC92}"/>
              </a:ext>
            </a:extLst>
          </p:cNvPr>
          <p:cNvSpPr/>
          <p:nvPr/>
        </p:nvSpPr>
        <p:spPr>
          <a:xfrm rot="16200000">
            <a:off x="1397632" y="3327287"/>
            <a:ext cx="2529056" cy="20342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A32F61-3F28-ED12-5C01-682800DF321B}"/>
              </a:ext>
            </a:extLst>
          </p:cNvPr>
          <p:cNvSpPr/>
          <p:nvPr/>
        </p:nvSpPr>
        <p:spPr>
          <a:xfrm rot="10800000">
            <a:off x="288341" y="2185426"/>
            <a:ext cx="2529056" cy="203425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21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1">
            <a:extLst>
              <a:ext uri="{FF2B5EF4-FFF2-40B4-BE49-F238E27FC236}">
                <a16:creationId xmlns:a16="http://schemas.microsoft.com/office/drawing/2014/main" id="{CC81B1B9-4571-4983-ACF3-AFCF5ADE7424}"/>
              </a:ext>
            </a:extLst>
          </p:cNvPr>
          <p:cNvSpPr txBox="1"/>
          <p:nvPr/>
        </p:nvSpPr>
        <p:spPr>
          <a:xfrm>
            <a:off x="0" y="1592409"/>
            <a:ext cx="12192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Calculate MI between latent variables (are they disentangled?)</a:t>
            </a: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5F2B89-CD8E-FB62-DD02-A2F4167F2252}"/>
              </a:ext>
            </a:extLst>
          </p:cNvPr>
          <p:cNvSpPr txBox="1"/>
          <p:nvPr/>
        </p:nvSpPr>
        <p:spPr>
          <a:xfrm>
            <a:off x="1" y="153408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we use mutual information (MI)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01D51D-01CA-4AA4-8EAF-A14A47FD3EB3}"/>
              </a:ext>
            </a:extLst>
          </p:cNvPr>
          <p:cNvSpPr txBox="1"/>
          <p:nvPr/>
        </p:nvSpPr>
        <p:spPr>
          <a:xfrm>
            <a:off x="3175907" y="2696078"/>
            <a:ext cx="148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 A</a:t>
            </a:r>
            <a:endParaRPr lang="en-GB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F2996-D66B-2025-EA1C-D0184C9994DB}"/>
              </a:ext>
            </a:extLst>
          </p:cNvPr>
          <p:cNvSpPr txBox="1"/>
          <p:nvPr/>
        </p:nvSpPr>
        <p:spPr>
          <a:xfrm>
            <a:off x="7047192" y="2696078"/>
            <a:ext cx="148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 B</a:t>
            </a:r>
            <a:endParaRPr lang="en-GB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AB2835-0E99-AFDA-0CEB-3C3818937833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2B0CCA-6A24-03A0-0440-C3A5E836A995}"/>
              </a:ext>
            </a:extLst>
          </p:cNvPr>
          <p:cNvGrpSpPr/>
          <p:nvPr/>
        </p:nvGrpSpPr>
        <p:grpSpPr>
          <a:xfrm rot="21070247">
            <a:off x="4823777" y="2537177"/>
            <a:ext cx="1776830" cy="779467"/>
            <a:chOff x="4912644" y="4231625"/>
            <a:chExt cx="1776830" cy="779467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93E36F25-3114-4978-8D9C-4179C07ABECC}"/>
                </a:ext>
              </a:extLst>
            </p:cNvPr>
            <p:cNvSpPr/>
            <p:nvPr/>
          </p:nvSpPr>
          <p:spPr>
            <a:xfrm>
              <a:off x="5005070" y="4539175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EF44070-3D35-AA7E-F2C7-F49A118FAC99}"/>
                </a:ext>
              </a:extLst>
            </p:cNvPr>
            <p:cNvSpPr/>
            <p:nvPr/>
          </p:nvSpPr>
          <p:spPr>
            <a:xfrm>
              <a:off x="4912644" y="4597023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0517C58E-1032-8918-C2DD-281867FABDA7}"/>
                </a:ext>
              </a:extLst>
            </p:cNvPr>
            <p:cNvSpPr/>
            <p:nvPr/>
          </p:nvSpPr>
          <p:spPr>
            <a:xfrm>
              <a:off x="6151368" y="4561135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009D570-1CB2-C3C3-F3E7-6CEEBEBED9DB}"/>
                </a:ext>
              </a:extLst>
            </p:cNvPr>
            <p:cNvSpPr/>
            <p:nvPr/>
          </p:nvSpPr>
          <p:spPr>
            <a:xfrm rot="8747975">
              <a:off x="6144995" y="4547471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B2C34A3A-6DB9-CE74-BEE1-D3C637A34E70}"/>
                </a:ext>
              </a:extLst>
            </p:cNvPr>
            <p:cNvSpPr/>
            <p:nvPr/>
          </p:nvSpPr>
          <p:spPr>
            <a:xfrm rot="9938231">
              <a:off x="5449823" y="4231625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335F1CB1-D572-0444-D856-5FCA7687A532}"/>
                </a:ext>
              </a:extLst>
            </p:cNvPr>
            <p:cNvSpPr/>
            <p:nvPr/>
          </p:nvSpPr>
          <p:spPr>
            <a:xfrm rot="20156151">
              <a:off x="5217768" y="4514753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BD2FAD9-2BDE-8C04-1AE5-D1C7578107E4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247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1">
            <a:extLst>
              <a:ext uri="{FF2B5EF4-FFF2-40B4-BE49-F238E27FC236}">
                <a16:creationId xmlns:a16="http://schemas.microsoft.com/office/drawing/2014/main" id="{CC81B1B9-4571-4983-ACF3-AFCF5ADE7424}"/>
              </a:ext>
            </a:extLst>
          </p:cNvPr>
          <p:cNvSpPr txBox="1"/>
          <p:nvPr/>
        </p:nvSpPr>
        <p:spPr>
          <a:xfrm>
            <a:off x="0" y="1592409"/>
            <a:ext cx="12192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Calculate MI between latent variables (are they disentangled?)</a:t>
            </a: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</a:endParaRPr>
          </a:p>
          <a:p>
            <a:pPr marL="571500" indent="-5715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Calculate MI between a latent variable and model parameters</a:t>
            </a:r>
            <a:endParaRPr lang="en-GB" sz="2800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A40BF0B8-ECA4-2BDE-A0A3-E8490B142EB5}"/>
              </a:ext>
            </a:extLst>
          </p:cNvPr>
          <p:cNvSpPr txBox="1"/>
          <p:nvPr/>
        </p:nvSpPr>
        <p:spPr>
          <a:xfrm>
            <a:off x="1" y="153408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we use mutual information (MI)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D15244-A14E-91AD-E24D-58395DD6E5A8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0BD3A2-B10A-6C5A-FAB7-6664018F5D66}"/>
              </a:ext>
            </a:extLst>
          </p:cNvPr>
          <p:cNvSpPr txBox="1"/>
          <p:nvPr/>
        </p:nvSpPr>
        <p:spPr>
          <a:xfrm>
            <a:off x="3175907" y="2696078"/>
            <a:ext cx="148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 A</a:t>
            </a:r>
            <a:endParaRPr lang="en-GB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98F92-FA2C-DAD7-72EE-296B22455F39}"/>
              </a:ext>
            </a:extLst>
          </p:cNvPr>
          <p:cNvSpPr txBox="1"/>
          <p:nvPr/>
        </p:nvSpPr>
        <p:spPr>
          <a:xfrm>
            <a:off x="7047192" y="2696078"/>
            <a:ext cx="148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 B</a:t>
            </a:r>
            <a:endParaRPr lang="en-GB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9752F6-D49A-77C7-9405-C3F2D48A0899}"/>
              </a:ext>
            </a:extLst>
          </p:cNvPr>
          <p:cNvGrpSpPr/>
          <p:nvPr/>
        </p:nvGrpSpPr>
        <p:grpSpPr>
          <a:xfrm rot="21070247">
            <a:off x="4823777" y="2537177"/>
            <a:ext cx="1776830" cy="779467"/>
            <a:chOff x="4912644" y="4231625"/>
            <a:chExt cx="1776830" cy="779467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6A4C1B33-38D1-8447-20A0-2C64B20302AA}"/>
                </a:ext>
              </a:extLst>
            </p:cNvPr>
            <p:cNvSpPr/>
            <p:nvPr/>
          </p:nvSpPr>
          <p:spPr>
            <a:xfrm>
              <a:off x="5005070" y="4539175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16A0233F-06AB-632B-D6D2-58C26757961D}"/>
                </a:ext>
              </a:extLst>
            </p:cNvPr>
            <p:cNvSpPr/>
            <p:nvPr/>
          </p:nvSpPr>
          <p:spPr>
            <a:xfrm>
              <a:off x="4912644" y="4597023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7C773F8-8A26-B318-3B97-BC3FCEDF714E}"/>
                </a:ext>
              </a:extLst>
            </p:cNvPr>
            <p:cNvSpPr/>
            <p:nvPr/>
          </p:nvSpPr>
          <p:spPr>
            <a:xfrm>
              <a:off x="6151368" y="4561135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9AC51970-3EA3-11C5-4F07-2B58448748B4}"/>
                </a:ext>
              </a:extLst>
            </p:cNvPr>
            <p:cNvSpPr/>
            <p:nvPr/>
          </p:nvSpPr>
          <p:spPr>
            <a:xfrm rot="8747975">
              <a:off x="6144995" y="4547471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4D1A71F-F132-2574-D9BF-C7B24297D9AD}"/>
                </a:ext>
              </a:extLst>
            </p:cNvPr>
            <p:cNvSpPr/>
            <p:nvPr/>
          </p:nvSpPr>
          <p:spPr>
            <a:xfrm rot="9938231">
              <a:off x="5449823" y="4231625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4FAECAAB-07D3-D469-51CD-8D8981EBE98C}"/>
                </a:ext>
              </a:extLst>
            </p:cNvPr>
            <p:cNvSpPr/>
            <p:nvPr/>
          </p:nvSpPr>
          <p:spPr>
            <a:xfrm rot="20156151">
              <a:off x="5217768" y="4514753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172030-4580-4AAD-9AF7-C7D21035D1CF}"/>
              </a:ext>
            </a:extLst>
          </p:cNvPr>
          <p:cNvSpPr txBox="1"/>
          <p:nvPr/>
        </p:nvSpPr>
        <p:spPr>
          <a:xfrm>
            <a:off x="3175907" y="5058278"/>
            <a:ext cx="148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 A</a:t>
            </a:r>
            <a:endParaRPr lang="en-GB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20B29B-84DC-61F3-C41A-ED8AB9BAF329}"/>
              </a:ext>
            </a:extLst>
          </p:cNvPr>
          <p:cNvGrpSpPr/>
          <p:nvPr/>
        </p:nvGrpSpPr>
        <p:grpSpPr>
          <a:xfrm rot="21070247">
            <a:off x="4823777" y="4899377"/>
            <a:ext cx="1776830" cy="779467"/>
            <a:chOff x="4912644" y="4231625"/>
            <a:chExt cx="1776830" cy="779467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21A627EC-E4B2-061E-D7C1-495156274244}"/>
                </a:ext>
              </a:extLst>
            </p:cNvPr>
            <p:cNvSpPr/>
            <p:nvPr/>
          </p:nvSpPr>
          <p:spPr>
            <a:xfrm>
              <a:off x="5005070" y="4539175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07DEE9CF-158D-1201-04B1-0FF17F5402EC}"/>
                </a:ext>
              </a:extLst>
            </p:cNvPr>
            <p:cNvSpPr/>
            <p:nvPr/>
          </p:nvSpPr>
          <p:spPr>
            <a:xfrm>
              <a:off x="4912644" y="4597023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5E4FD8FF-7CF4-CC78-DA3A-2958CAB2B2F9}"/>
                </a:ext>
              </a:extLst>
            </p:cNvPr>
            <p:cNvSpPr/>
            <p:nvPr/>
          </p:nvSpPr>
          <p:spPr>
            <a:xfrm>
              <a:off x="6151368" y="4561135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0D102063-C1C3-0A0C-8412-814529334501}"/>
                </a:ext>
              </a:extLst>
            </p:cNvPr>
            <p:cNvSpPr/>
            <p:nvPr/>
          </p:nvSpPr>
          <p:spPr>
            <a:xfrm rot="8747975">
              <a:off x="6144995" y="4547471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C8EB57FF-731D-F519-CF60-EDA2E6C9266B}"/>
                </a:ext>
              </a:extLst>
            </p:cNvPr>
            <p:cNvSpPr/>
            <p:nvPr/>
          </p:nvSpPr>
          <p:spPr>
            <a:xfrm rot="9938231">
              <a:off x="5449823" y="4231625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DFD77326-8DEF-0231-372B-29C5F5E5EA5E}"/>
                </a:ext>
              </a:extLst>
            </p:cNvPr>
            <p:cNvSpPr/>
            <p:nvPr/>
          </p:nvSpPr>
          <p:spPr>
            <a:xfrm rot="20156151">
              <a:off x="5217768" y="4514753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2CF3628-235F-AA00-4270-47E5F59FAF93}"/>
              </a:ext>
            </a:extLst>
          </p:cNvPr>
          <p:cNvSpPr txBox="1"/>
          <p:nvPr/>
        </p:nvSpPr>
        <p:spPr>
          <a:xfrm>
            <a:off x="7105650" y="5011898"/>
            <a:ext cx="1748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32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2800" baseline="-250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 , </a:t>
            </a:r>
            <a:r>
              <a:rPr lang="en-US" sz="3200" dirty="0" err="1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3200" baseline="-25000" dirty="0" err="1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F1DD7-7AD3-C5AE-4F2A-2664B7EECE6E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1792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Mutual information in latent space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F5CDD9-43D9-BEFB-A2F6-15969BF08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498"/>
          <a:stretch/>
        </p:blipFill>
        <p:spPr>
          <a:xfrm>
            <a:off x="7757160" y="1051650"/>
            <a:ext cx="2545080" cy="5714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961CFE-AEDA-D933-FDFF-F58A8F0D1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81"/>
          <a:stretch/>
        </p:blipFill>
        <p:spPr>
          <a:xfrm>
            <a:off x="10302240" y="1053760"/>
            <a:ext cx="1478478" cy="571491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B35CB940-70BD-B342-C65D-D387E18A1196}"/>
              </a:ext>
            </a:extLst>
          </p:cNvPr>
          <p:cNvSpPr txBox="1"/>
          <p:nvPr/>
        </p:nvSpPr>
        <p:spPr>
          <a:xfrm>
            <a:off x="-1" y="1710889"/>
            <a:ext cx="8849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 variable has significant MI with </a:t>
            </a:r>
            <a:r>
              <a:rPr lang="en-US" sz="21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2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parameters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DC7B8-C5CB-F92E-04B0-974B433E6E16}"/>
              </a:ext>
            </a:extLst>
          </p:cNvPr>
          <p:cNvSpPr/>
          <p:nvPr/>
        </p:nvSpPr>
        <p:spPr>
          <a:xfrm>
            <a:off x="7783287" y="2360022"/>
            <a:ext cx="2545080" cy="4367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4E21F-4EE1-B8BF-7D27-4721B305D35B}"/>
              </a:ext>
            </a:extLst>
          </p:cNvPr>
          <p:cNvSpPr txBox="1"/>
          <p:nvPr/>
        </p:nvSpPr>
        <p:spPr>
          <a:xfrm rot="19947944">
            <a:off x="8048967" y="2961469"/>
            <a:ext cx="1638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rant" panose="02000503000000000000" pitchFamily="2" charset="0"/>
              </a:rPr>
              <a:t>latent variable</a:t>
            </a:r>
            <a:endParaRPr lang="en-GB" sz="3200" b="1" dirty="0">
              <a:latin typeface="Morant" panose="02000503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E07E5E-71C4-33DE-AE5A-60B0AC13764D}"/>
              </a:ext>
            </a:extLst>
          </p:cNvPr>
          <p:cNvGrpSpPr/>
          <p:nvPr/>
        </p:nvGrpSpPr>
        <p:grpSpPr>
          <a:xfrm rot="14829467">
            <a:off x="7725091" y="2610846"/>
            <a:ext cx="1670872" cy="642378"/>
            <a:chOff x="2138964" y="1946594"/>
            <a:chExt cx="1776830" cy="471917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C8DAB0B-3C43-C889-93A9-5D26CB764CB2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F9B8E5A3-F76D-68AA-CAE1-B5EC528987C1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94566A91-2A8A-DA0D-3B3D-A14D1F8389FA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DAA18A9-B53F-430E-8477-22F70B41C83F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613B021-111A-CFD6-8FD5-160ED869CA3C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2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F5CDD9-43D9-BEFB-A2F6-15969BF08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498"/>
          <a:stretch/>
        </p:blipFill>
        <p:spPr>
          <a:xfrm>
            <a:off x="7757160" y="1051650"/>
            <a:ext cx="2545080" cy="5714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961CFE-AEDA-D933-FDFF-F58A8F0D1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81"/>
          <a:stretch/>
        </p:blipFill>
        <p:spPr>
          <a:xfrm>
            <a:off x="10302240" y="1053760"/>
            <a:ext cx="1478478" cy="571491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B35CB940-70BD-B342-C65D-D387E18A1196}"/>
              </a:ext>
            </a:extLst>
          </p:cNvPr>
          <p:cNvSpPr txBox="1"/>
          <p:nvPr/>
        </p:nvSpPr>
        <p:spPr>
          <a:xfrm>
            <a:off x="-1" y="1710889"/>
            <a:ext cx="8849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1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 variable has significant MI with </a:t>
            </a:r>
            <a:r>
              <a:rPr lang="en-US" sz="21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2100" dirty="0">
                <a:solidFill>
                  <a:srgbClr val="606060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CDM</a:t>
            </a:r>
            <a:r>
              <a:rPr lang="en-US" sz="21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parameters</a:t>
            </a: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Little-to-no MI with other parameters (not shown)</a:t>
            </a: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DC7B8-C5CB-F92E-04B0-974B433E6E16}"/>
              </a:ext>
            </a:extLst>
          </p:cNvPr>
          <p:cNvSpPr/>
          <p:nvPr/>
        </p:nvSpPr>
        <p:spPr>
          <a:xfrm>
            <a:off x="7783287" y="2360022"/>
            <a:ext cx="2545080" cy="4367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FD8919F8-3076-A4FB-BF18-EC56E3A0C3C4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Mutual information in latent space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17695-24F9-1A3A-3ECA-19FA4D1C3F30}"/>
              </a:ext>
            </a:extLst>
          </p:cNvPr>
          <p:cNvSpPr txBox="1"/>
          <p:nvPr/>
        </p:nvSpPr>
        <p:spPr>
          <a:xfrm rot="19947944">
            <a:off x="8048967" y="2961469"/>
            <a:ext cx="1638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rant" panose="02000503000000000000" pitchFamily="2" charset="0"/>
              </a:rPr>
              <a:t>latent variable</a:t>
            </a:r>
            <a:endParaRPr lang="en-GB" sz="3200" b="1" dirty="0">
              <a:latin typeface="Morant" panose="02000503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1E7D9C-E634-B1AE-09F2-4AE0DC27E59A}"/>
              </a:ext>
            </a:extLst>
          </p:cNvPr>
          <p:cNvGrpSpPr/>
          <p:nvPr/>
        </p:nvGrpSpPr>
        <p:grpSpPr>
          <a:xfrm rot="14829467">
            <a:off x="7725091" y="2610846"/>
            <a:ext cx="1670872" cy="642378"/>
            <a:chOff x="2138964" y="1946594"/>
            <a:chExt cx="1776830" cy="471917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B2472A69-0C09-AA18-AB4A-C42458AB3249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0923910C-C149-4774-AF41-4F8510169EFB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5947C43-DABC-D4B3-EAE3-A4B9E87B8E1A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4BC026A6-1A5D-14AD-5305-01DA71F2817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734E6C-F1BF-A024-00AD-6FE095F5800A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6596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F5CDD9-43D9-BEFB-A2F6-15969BF08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498"/>
          <a:stretch/>
        </p:blipFill>
        <p:spPr>
          <a:xfrm>
            <a:off x="7757160" y="1051650"/>
            <a:ext cx="2545080" cy="5714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961CFE-AEDA-D933-FDFF-F58A8F0D1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81"/>
          <a:stretch/>
        </p:blipFill>
        <p:spPr>
          <a:xfrm>
            <a:off x="10302240" y="1053760"/>
            <a:ext cx="1478478" cy="571491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B35CB940-70BD-B342-C65D-D387E18A1196}"/>
              </a:ext>
            </a:extLst>
          </p:cNvPr>
          <p:cNvSpPr txBox="1"/>
          <p:nvPr/>
        </p:nvSpPr>
        <p:spPr>
          <a:xfrm>
            <a:off x="-1" y="1710889"/>
            <a:ext cx="8849889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1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 variable has significant MI with </a:t>
            </a:r>
            <a:r>
              <a:rPr lang="en-US" sz="21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21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parameters</a:t>
            </a: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Little-to-no MI with other parameters (not shown)</a:t>
            </a:r>
          </a:p>
          <a:p>
            <a:pPr>
              <a:spcAft>
                <a:spcPts val="200"/>
              </a:spcAft>
            </a:pP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Third latent variable is unused</a:t>
            </a:r>
          </a:p>
          <a:p>
            <a:pPr>
              <a:spcAft>
                <a:spcPts val="200"/>
              </a:spcAft>
            </a:pP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0AF0E5E8-CC7E-8146-64BC-21430F64B081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Mutual information in latent space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E68344-3632-6C75-FF16-6F871BD3FC6C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307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-41096" y="2257630"/>
            <a:ext cx="12192000" cy="421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Mutual information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Symbolic regression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</a:t>
            </a:r>
            <a:r>
              <a:rPr lang="en-US" sz="4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analyse</a:t>
            </a:r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latent space?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71400B8-0BE0-9CEC-C789-4BF5491BD7AC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139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94B3BC51-5AE9-C7D5-32FE-9F911BFF802D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symbolic regression?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AC85F19-2D6F-E57D-0FE6-8996727BF738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en-GB" dirty="0"/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624561E3-FF45-A09E-D036-351B3C82F2BC}"/>
              </a:ext>
            </a:extLst>
          </p:cNvPr>
          <p:cNvSpPr txBox="1"/>
          <p:nvPr/>
        </p:nvSpPr>
        <p:spPr>
          <a:xfrm>
            <a:off x="155121" y="472614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Check out review on symbolic regression on Wednesday</a:t>
            </a:r>
          </a:p>
        </p:txBody>
      </p:sp>
      <p:pic>
        <p:nvPicPr>
          <p:cNvPr id="5" name="Picture 2" descr="Sweet Brown / Ain't Nobody Got Time for That | Know Your Meme">
            <a:extLst>
              <a:ext uri="{FF2B5EF4-FFF2-40B4-BE49-F238E27FC236}">
                <a16:creationId xmlns:a16="http://schemas.microsoft.com/office/drawing/2014/main" id="{30D80E94-4AD1-5536-5A62-498EB791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54" y="1148443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382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396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 latent variable and </a:t>
            </a:r>
            <a:r>
              <a:rPr lang="en-GB" sz="3000" dirty="0" err="1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GB" sz="3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parameters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1515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 accurate, but more interpretable (?)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94B3BC51-5AE9-C7D5-32FE-9F911BFF802D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Symbolic regression in latent space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9B391F4-EF7E-A137-36A4-B30A9B003ED8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20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5FAC57A1-AC7A-BC30-1155-9776A6F94C44}"/>
              </a:ext>
            </a:extLst>
          </p:cNvPr>
          <p:cNvSpPr txBox="1"/>
          <p:nvPr/>
        </p:nvSpPr>
        <p:spPr>
          <a:xfrm>
            <a:off x="716391" y="1387156"/>
            <a:ext cx="10653574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Title was not convincing</a:t>
            </a:r>
            <a:b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</a:br>
            <a:b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</a:br>
            <a:b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</a:br>
            <a:endParaRPr lang="en-GB" sz="3600" dirty="0">
              <a:solidFill>
                <a:srgbClr val="606060"/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So I did what any AI researcher would do…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DA020E00-AD00-560A-238F-7FA8B360D7EF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But first… let me apologise</a:t>
            </a: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88556475-4493-07D1-21AE-9DCC989AE3DC}"/>
              </a:ext>
            </a:extLst>
          </p:cNvPr>
          <p:cNvSpPr txBox="1"/>
          <p:nvPr/>
        </p:nvSpPr>
        <p:spPr>
          <a:xfrm>
            <a:off x="7559403" y="1338207"/>
            <a:ext cx="488496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8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14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14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14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endParaRPr lang="en-GB" sz="100" dirty="0">
              <a:solidFill>
                <a:srgbClr val="606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355AF-A722-532E-9C28-3D26E20841D6}"/>
              </a:ext>
            </a:extLst>
          </p:cNvPr>
          <p:cNvSpPr/>
          <p:nvPr/>
        </p:nvSpPr>
        <p:spPr>
          <a:xfrm>
            <a:off x="7882803" y="1338207"/>
            <a:ext cx="4229100" cy="830997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06060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E0F41C-3773-8316-CD4C-592B5D9B00B4}"/>
              </a:ext>
            </a:extLst>
          </p:cNvPr>
          <p:cNvSpPr/>
          <p:nvPr/>
        </p:nvSpPr>
        <p:spPr>
          <a:xfrm>
            <a:off x="8923564" y="1077686"/>
            <a:ext cx="922564" cy="467480"/>
          </a:xfrm>
          <a:custGeom>
            <a:avLst/>
            <a:gdLst>
              <a:gd name="connsiteX0" fmla="*/ 0 w 922564"/>
              <a:gd name="connsiteY0" fmla="*/ 367393 h 467480"/>
              <a:gd name="connsiteX1" fmla="*/ 48985 w 922564"/>
              <a:gd name="connsiteY1" fmla="*/ 351064 h 467480"/>
              <a:gd name="connsiteX2" fmla="*/ 81643 w 922564"/>
              <a:gd name="connsiteY2" fmla="*/ 334736 h 467480"/>
              <a:gd name="connsiteX3" fmla="*/ 187778 w 922564"/>
              <a:gd name="connsiteY3" fmla="*/ 318407 h 467480"/>
              <a:gd name="connsiteX4" fmla="*/ 400050 w 922564"/>
              <a:gd name="connsiteY4" fmla="*/ 326571 h 467480"/>
              <a:gd name="connsiteX5" fmla="*/ 432707 w 922564"/>
              <a:gd name="connsiteY5" fmla="*/ 342900 h 467480"/>
              <a:gd name="connsiteX6" fmla="*/ 530678 w 922564"/>
              <a:gd name="connsiteY6" fmla="*/ 408214 h 467480"/>
              <a:gd name="connsiteX7" fmla="*/ 547007 w 922564"/>
              <a:gd name="connsiteY7" fmla="*/ 440871 h 467480"/>
              <a:gd name="connsiteX8" fmla="*/ 563335 w 922564"/>
              <a:gd name="connsiteY8" fmla="*/ 465364 h 467480"/>
              <a:gd name="connsiteX9" fmla="*/ 579664 w 922564"/>
              <a:gd name="connsiteY9" fmla="*/ 293914 h 467480"/>
              <a:gd name="connsiteX10" fmla="*/ 628650 w 922564"/>
              <a:gd name="connsiteY10" fmla="*/ 212271 h 467480"/>
              <a:gd name="connsiteX11" fmla="*/ 669471 w 922564"/>
              <a:gd name="connsiteY11" fmla="*/ 155121 h 467480"/>
              <a:gd name="connsiteX12" fmla="*/ 889907 w 922564"/>
              <a:gd name="connsiteY12" fmla="*/ 16328 h 467480"/>
              <a:gd name="connsiteX13" fmla="*/ 922564 w 922564"/>
              <a:gd name="connsiteY13" fmla="*/ 0 h 4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2564" h="467480">
                <a:moveTo>
                  <a:pt x="0" y="367393"/>
                </a:moveTo>
                <a:cubicBezTo>
                  <a:pt x="16328" y="361950"/>
                  <a:pt x="33004" y="357456"/>
                  <a:pt x="48985" y="351064"/>
                </a:cubicBezTo>
                <a:cubicBezTo>
                  <a:pt x="60285" y="346544"/>
                  <a:pt x="69986" y="338233"/>
                  <a:pt x="81643" y="334736"/>
                </a:cubicBezTo>
                <a:cubicBezTo>
                  <a:pt x="91950" y="331644"/>
                  <a:pt x="181269" y="319337"/>
                  <a:pt x="187778" y="318407"/>
                </a:cubicBezTo>
                <a:cubicBezTo>
                  <a:pt x="258535" y="321128"/>
                  <a:pt x="329592" y="319525"/>
                  <a:pt x="400050" y="326571"/>
                </a:cubicBezTo>
                <a:cubicBezTo>
                  <a:pt x="412160" y="327782"/>
                  <a:pt x="422700" y="335972"/>
                  <a:pt x="432707" y="342900"/>
                </a:cubicBezTo>
                <a:cubicBezTo>
                  <a:pt x="532088" y="411703"/>
                  <a:pt x="471448" y="388471"/>
                  <a:pt x="530678" y="408214"/>
                </a:cubicBezTo>
                <a:cubicBezTo>
                  <a:pt x="536121" y="419100"/>
                  <a:pt x="540969" y="430304"/>
                  <a:pt x="547007" y="440871"/>
                </a:cubicBezTo>
                <a:cubicBezTo>
                  <a:pt x="551875" y="449390"/>
                  <a:pt x="561206" y="474943"/>
                  <a:pt x="563335" y="465364"/>
                </a:cubicBezTo>
                <a:cubicBezTo>
                  <a:pt x="575789" y="409322"/>
                  <a:pt x="570934" y="350655"/>
                  <a:pt x="579664" y="293914"/>
                </a:cubicBezTo>
                <a:cubicBezTo>
                  <a:pt x="585379" y="256764"/>
                  <a:pt x="607153" y="240933"/>
                  <a:pt x="628650" y="212271"/>
                </a:cubicBezTo>
                <a:cubicBezTo>
                  <a:pt x="642696" y="193542"/>
                  <a:pt x="653652" y="172378"/>
                  <a:pt x="669471" y="155121"/>
                </a:cubicBezTo>
                <a:cubicBezTo>
                  <a:pt x="718214" y="101947"/>
                  <a:pt x="857351" y="32605"/>
                  <a:pt x="889907" y="16328"/>
                </a:cubicBezTo>
                <a:lnTo>
                  <a:pt x="922564" y="0"/>
                </a:lnTo>
              </a:path>
            </a:pathLst>
          </a:custGeom>
          <a:noFill/>
          <a:ln w="28575">
            <a:solidFill>
              <a:srgbClr val="606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06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F9530-639C-8940-D540-C4C1FB26372D}"/>
              </a:ext>
            </a:extLst>
          </p:cNvPr>
          <p:cNvSpPr txBox="1"/>
          <p:nvPr/>
        </p:nvSpPr>
        <p:spPr>
          <a:xfrm rot="20733107">
            <a:off x="8618352" y="827491"/>
            <a:ext cx="161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06060"/>
                </a:solidFill>
                <a:latin typeface="Morant" panose="02000503000000000000" pitchFamily="2" charset="0"/>
              </a:rPr>
              <a:t>parameters</a:t>
            </a:r>
            <a:endParaRPr lang="en-GB" sz="2000" b="1" dirty="0">
              <a:solidFill>
                <a:srgbClr val="606060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00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 latent variable and </a:t>
            </a:r>
            <a:r>
              <a:rPr lang="en-GB" sz="30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GB" sz="3000" dirty="0" err="1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parameters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1515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 accurate, but more interpretable (?)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935281B-DFC0-C600-9E70-CC3167E5B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497"/>
            <a:ext cx="12192000" cy="1543589"/>
          </a:xfrm>
          <a:prstGeom prst="rect">
            <a:avLst/>
          </a:prstGeom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6131773D-BE76-D77A-8EFF-07996CE133A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Symbolic regression in latent space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1B5D7-28F3-3FCA-C057-067B84424923}"/>
              </a:ext>
            </a:extLst>
          </p:cNvPr>
          <p:cNvSpPr txBox="1"/>
          <p:nvPr/>
        </p:nvSpPr>
        <p:spPr>
          <a:xfrm rot="19947944">
            <a:off x="815411" y="4705689"/>
            <a:ext cx="1638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rant" panose="02000503000000000000" pitchFamily="2" charset="0"/>
              </a:rPr>
              <a:t>latent variable</a:t>
            </a:r>
            <a:endParaRPr lang="en-GB" sz="32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395-E97A-92C4-8A8F-8459FFA67C57}"/>
              </a:ext>
            </a:extLst>
          </p:cNvPr>
          <p:cNvGrpSpPr/>
          <p:nvPr/>
        </p:nvGrpSpPr>
        <p:grpSpPr>
          <a:xfrm rot="14829467">
            <a:off x="491535" y="4355066"/>
            <a:ext cx="1670872" cy="642378"/>
            <a:chOff x="2138964" y="1946594"/>
            <a:chExt cx="1776830" cy="471917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A978E590-14A1-0A8B-0953-127FB9B62FF8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9DCD0A5-438A-787A-E910-3B4BB8301806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8B51F106-C60B-A398-F232-D1375697F933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B2180F38-E274-75A5-19B8-E18F1737CE9F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19B32C4-4C7E-CF87-5B6F-2EA5084C4FFE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6536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 latent variable and </a:t>
            </a:r>
            <a:r>
              <a:rPr lang="en-GB" sz="30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GB" sz="3000" dirty="0" err="1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parameters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1515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 accurate, but more interpretable (?)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Analogous to </a:t>
            </a:r>
            <a:r>
              <a:rPr lang="en-GB" sz="3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r>
              <a:rPr lang="en-GB" sz="3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 </a:t>
            </a:r>
            <a:r>
              <a:rPr lang="en-GB" sz="3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= </a:t>
            </a:r>
            <a:r>
              <a:rPr lang="el-GR" sz="3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Arial" panose="020B0604020202020204" pitchFamily="34" charset="0"/>
              </a:rPr>
              <a:t>σ</a:t>
            </a:r>
            <a:r>
              <a:rPr lang="en-GB" sz="3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</a:t>
            </a:r>
            <a:r>
              <a:rPr lang="en-GB" sz="3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(</a:t>
            </a:r>
            <a:r>
              <a:rPr lang="el-GR" sz="3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Arial" panose="020B0604020202020204" pitchFamily="34" charset="0"/>
              </a:rPr>
              <a:t>Ω</a:t>
            </a:r>
            <a:r>
              <a:rPr lang="en-GB" sz="3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</a:t>
            </a:r>
            <a:r>
              <a:rPr lang="en-GB" sz="3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/0.3)</a:t>
            </a:r>
            <a:r>
              <a:rPr lang="en-GB" sz="3000" baseline="30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0.5</a:t>
            </a:r>
            <a:r>
              <a:rPr lang="en-GB" sz="3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5B84B76-2667-6A1F-36C7-324A84D15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497"/>
            <a:ext cx="12192000" cy="1543589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6DEE7C99-5322-943A-69FE-E30460097908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Symbolic regression in latent space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720F15-14B9-91F3-6DD9-128505E15A27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0299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1" y="2056011"/>
            <a:ext cx="12322628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Only need one variable to describe </a:t>
            </a:r>
            <a:r>
              <a:rPr lang="en-GB" sz="2400" dirty="0" err="1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GB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matter power spectra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F513CC2-3911-4499-BBC5-52037A2900EE}"/>
              </a:ext>
            </a:extLst>
          </p:cNvPr>
          <p:cNvSpPr txBox="1"/>
          <p:nvPr/>
        </p:nvSpPr>
        <p:spPr>
          <a:xfrm>
            <a:off x="2" y="81414"/>
            <a:ext cx="1219200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956AE7-A8E9-CFCC-05D9-772BEE617A0A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A09E83-22FF-76A6-A9A3-CDE81AE9AF40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6143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1" y="2056011"/>
            <a:ext cx="1232262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Only need one variable to describe </a:t>
            </a:r>
            <a:r>
              <a:rPr lang="en-GB" sz="24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GB" sz="2400" dirty="0" err="1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matter power spectra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use mutual information and symbolic regression to interpret latent space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F513CC2-3911-4499-BBC5-52037A2900EE}"/>
              </a:ext>
            </a:extLst>
          </p:cNvPr>
          <p:cNvSpPr txBox="1"/>
          <p:nvPr/>
        </p:nvSpPr>
        <p:spPr>
          <a:xfrm>
            <a:off x="2" y="81414"/>
            <a:ext cx="1219200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956AE7-A8E9-CFCC-05D9-772BEE617A0A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0BDAAA-CEF3-D431-1935-9FC55AB9E343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241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1" y="2056011"/>
            <a:ext cx="12322628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Only need one variable to describe </a:t>
            </a:r>
            <a:r>
              <a:rPr lang="en-GB" sz="24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GB" sz="2400" dirty="0" err="1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matter power spectra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use mutual information and symbolic regression to interpret latent space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Will apply our framework to multiple extensions and different summaries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F513CC2-3911-4499-BBC5-52037A2900EE}"/>
              </a:ext>
            </a:extLst>
          </p:cNvPr>
          <p:cNvSpPr txBox="1"/>
          <p:nvPr/>
        </p:nvSpPr>
        <p:spPr>
          <a:xfrm>
            <a:off x="2" y="81414"/>
            <a:ext cx="1219200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956AE7-A8E9-CFCC-05D9-772BEE617A0A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EB66E39-1F4D-F5F6-76C1-5687006DFBBB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80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1" y="1250848"/>
            <a:ext cx="12322628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Check out our poster </a:t>
            </a:r>
          </a:p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accelerated Bayesian inference </a:t>
            </a:r>
          </a:p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 </a:t>
            </a:r>
            <a:r>
              <a:rPr lang="en-GB" sz="3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CosmoPower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-JAX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F513CC2-3911-4499-BBC5-52037A2900EE}"/>
              </a:ext>
            </a:extLst>
          </p:cNvPr>
          <p:cNvSpPr txBox="1"/>
          <p:nvPr/>
        </p:nvSpPr>
        <p:spPr>
          <a:xfrm>
            <a:off x="2" y="81414"/>
            <a:ext cx="1219200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Cheeky ad</a:t>
            </a:r>
          </a:p>
          <a:p>
            <a:pPr algn="ctr">
              <a:spcAft>
                <a:spcPts val="200"/>
              </a:spcAft>
            </a:pP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956AE7-A8E9-CFCC-05D9-772BEE617A0A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CEFB2-013B-FF5D-CE42-87FDF801166E}"/>
              </a:ext>
            </a:extLst>
          </p:cNvPr>
          <p:cNvGrpSpPr/>
          <p:nvPr/>
        </p:nvGrpSpPr>
        <p:grpSpPr>
          <a:xfrm>
            <a:off x="6903894" y="3702069"/>
            <a:ext cx="3011170" cy="2815987"/>
            <a:chOff x="6425567" y="5643691"/>
            <a:chExt cx="1289683" cy="12077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716C32-E641-FD70-8812-04AC0900F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41" t="293" b="-1"/>
            <a:stretch/>
          </p:blipFill>
          <p:spPr>
            <a:xfrm>
              <a:off x="6520271" y="5732585"/>
              <a:ext cx="1018362" cy="104400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D5B51B-A9DF-786C-D640-41537E9FC5C2}"/>
                </a:ext>
              </a:extLst>
            </p:cNvPr>
            <p:cNvSpPr/>
            <p:nvPr/>
          </p:nvSpPr>
          <p:spPr>
            <a:xfrm>
              <a:off x="6473190" y="5676900"/>
              <a:ext cx="1207770" cy="60960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0B10A9-E645-F255-BFD6-23BF6D69F15D}"/>
                </a:ext>
              </a:extLst>
            </p:cNvPr>
            <p:cNvSpPr/>
            <p:nvPr/>
          </p:nvSpPr>
          <p:spPr>
            <a:xfrm>
              <a:off x="6507480" y="6748052"/>
              <a:ext cx="1207770" cy="60960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D9B198-3328-BAB0-D767-0BA3B2B6E8A8}"/>
                </a:ext>
              </a:extLst>
            </p:cNvPr>
            <p:cNvSpPr/>
            <p:nvPr/>
          </p:nvSpPr>
          <p:spPr>
            <a:xfrm>
              <a:off x="6425567" y="5694747"/>
              <a:ext cx="1207770" cy="60960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6B1C47-BBE3-09B0-8981-45A6CCEE7CBB}"/>
                </a:ext>
              </a:extLst>
            </p:cNvPr>
            <p:cNvSpPr/>
            <p:nvPr/>
          </p:nvSpPr>
          <p:spPr>
            <a:xfrm rot="5400000">
              <a:off x="5887131" y="6217096"/>
              <a:ext cx="1207770" cy="60960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0DBC42-FACF-67A7-FA4E-71D4D585CAC9}"/>
                </a:ext>
              </a:extLst>
            </p:cNvPr>
            <p:cNvSpPr/>
            <p:nvPr/>
          </p:nvSpPr>
          <p:spPr>
            <a:xfrm rot="5400000">
              <a:off x="7007159" y="6198169"/>
              <a:ext cx="1099685" cy="57150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40021D6-CE9A-42CD-740A-99CB4A017FD6}"/>
              </a:ext>
            </a:extLst>
          </p:cNvPr>
          <p:cNvSpPr/>
          <p:nvPr/>
        </p:nvSpPr>
        <p:spPr>
          <a:xfrm rot="5400000">
            <a:off x="5794399" y="4986557"/>
            <a:ext cx="2641412" cy="7243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BC62CD-82D2-37AD-BD02-2BD108876883}"/>
              </a:ext>
            </a:extLst>
          </p:cNvPr>
          <p:cNvSpPr/>
          <p:nvPr/>
        </p:nvSpPr>
        <p:spPr>
          <a:xfrm rot="5400000">
            <a:off x="8172034" y="4960249"/>
            <a:ext cx="2641412" cy="7243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17243-52A3-565D-0C9B-16717D75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168" y="4031748"/>
            <a:ext cx="2321130" cy="23201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B659D1-FDE8-0F57-9CD4-3C1561C3F9C9}"/>
              </a:ext>
            </a:extLst>
          </p:cNvPr>
          <p:cNvSpPr/>
          <p:nvPr/>
        </p:nvSpPr>
        <p:spPr>
          <a:xfrm rot="5400000">
            <a:off x="1469157" y="4986560"/>
            <a:ext cx="2641412" cy="7243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32F505-CC3F-D0D6-28DC-025DBEF04226}"/>
              </a:ext>
            </a:extLst>
          </p:cNvPr>
          <p:cNvSpPr/>
          <p:nvPr/>
        </p:nvSpPr>
        <p:spPr>
          <a:xfrm rot="5400000">
            <a:off x="1568481" y="5206121"/>
            <a:ext cx="2641412" cy="7243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1BF3A4-8164-446A-4682-30066A25CB10}"/>
              </a:ext>
            </a:extLst>
          </p:cNvPr>
          <p:cNvSpPr/>
          <p:nvPr/>
        </p:nvSpPr>
        <p:spPr>
          <a:xfrm>
            <a:off x="2860917" y="6318234"/>
            <a:ext cx="2819918" cy="142132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9D4A16-2C72-1136-86EF-56E821B09C2C}"/>
              </a:ext>
            </a:extLst>
          </p:cNvPr>
          <p:cNvSpPr/>
          <p:nvPr/>
        </p:nvSpPr>
        <p:spPr>
          <a:xfrm rot="5400000">
            <a:off x="3899439" y="5176666"/>
            <a:ext cx="2641412" cy="7243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EB1562-3833-F68F-8359-6C7BD876855E}"/>
              </a:ext>
            </a:extLst>
          </p:cNvPr>
          <p:cNvSpPr/>
          <p:nvPr/>
        </p:nvSpPr>
        <p:spPr>
          <a:xfrm>
            <a:off x="2771224" y="3906258"/>
            <a:ext cx="2819918" cy="142132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sellaDiTesto 1">
            <a:extLst>
              <a:ext uri="{FF2B5EF4-FFF2-40B4-BE49-F238E27FC236}">
                <a16:creationId xmlns:a16="http://schemas.microsoft.com/office/drawing/2014/main" id="{4C772636-F60A-E4FD-DED3-91ADC0F326C2}"/>
              </a:ext>
            </a:extLst>
          </p:cNvPr>
          <p:cNvSpPr txBox="1"/>
          <p:nvPr/>
        </p:nvSpPr>
        <p:spPr>
          <a:xfrm>
            <a:off x="6628132" y="3334790"/>
            <a:ext cx="335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Code</a:t>
            </a: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CasellaDiTesto 1">
            <a:extLst>
              <a:ext uri="{FF2B5EF4-FFF2-40B4-BE49-F238E27FC236}">
                <a16:creationId xmlns:a16="http://schemas.microsoft.com/office/drawing/2014/main" id="{29D87C16-0976-0C79-1930-9332AEB266E4}"/>
              </a:ext>
            </a:extLst>
          </p:cNvPr>
          <p:cNvSpPr txBox="1"/>
          <p:nvPr/>
        </p:nvSpPr>
        <p:spPr>
          <a:xfrm>
            <a:off x="2384454" y="3340157"/>
            <a:ext cx="335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Video</a:t>
            </a: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532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1" y="2056011"/>
            <a:ext cx="12322628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Only need one variable to describe </a:t>
            </a:r>
            <a:r>
              <a:rPr lang="en-GB" sz="2400" dirty="0" err="1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GB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matter power spectra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use mutual information and symbolic regression to interpret latent space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Will apply our framework to multiple extensions and different summaries</a:t>
            </a: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F513CC2-3911-4499-BBC5-52037A2900EE}"/>
              </a:ext>
            </a:extLst>
          </p:cNvPr>
          <p:cNvSpPr txBox="1"/>
          <p:nvPr/>
        </p:nvSpPr>
        <p:spPr>
          <a:xfrm>
            <a:off x="2" y="81414"/>
            <a:ext cx="1219200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956AE7-A8E9-CFCC-05D9-772BEE617A0A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CC79B155-12D0-E500-8340-1156399ED9DF}"/>
              </a:ext>
            </a:extLst>
          </p:cNvPr>
          <p:cNvSpPr txBox="1"/>
          <p:nvPr/>
        </p:nvSpPr>
        <p:spPr>
          <a:xfrm>
            <a:off x="10937966" y="6519446"/>
            <a:ext cx="1254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463936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B28F5-18EA-48D9-AF72-D401759A5C0F}"/>
              </a:ext>
            </a:extLst>
          </p:cNvPr>
          <p:cNvSpPr txBox="1"/>
          <p:nvPr/>
        </p:nvSpPr>
        <p:spPr>
          <a:xfrm>
            <a:off x="3157491" y="2510134"/>
            <a:ext cx="5877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Extra slides </a:t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sz="5400" dirty="0">
                <a:solidFill>
                  <a:schemeClr val="bg1"/>
                </a:solidFill>
              </a:rPr>
              <a:t>(and memes)</a:t>
            </a:r>
          </a:p>
        </p:txBody>
      </p:sp>
    </p:spTree>
    <p:extLst>
      <p:ext uri="{BB962C8B-B14F-4D97-AF65-F5344CB8AC3E}">
        <p14:creationId xmlns:p14="http://schemas.microsoft.com/office/powerpoint/2010/main" val="3387534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1B7B989-E0C0-2105-3E6E-BF77FA964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/>
          <a:stretch/>
        </p:blipFill>
        <p:spPr>
          <a:xfrm>
            <a:off x="2044878" y="1208215"/>
            <a:ext cx="8361001" cy="5450798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Representation learning </a:t>
            </a:r>
            <a:b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cosmological structure formation</a:t>
            </a:r>
            <a:endParaRPr lang="en-GB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A300A-9056-39B9-4B5A-DF9DA5E4CD2D}"/>
              </a:ext>
            </a:extLst>
          </p:cNvPr>
          <p:cNvSpPr txBox="1"/>
          <p:nvPr/>
        </p:nvSpPr>
        <p:spPr>
          <a:xfrm>
            <a:off x="369455" y="1434275"/>
            <a:ext cx="151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Single halo from </a:t>
            </a:r>
            <a:r>
              <a:rPr lang="en-GB" sz="16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-body simulation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C08A61-5CB8-069F-3920-A11DD01498BC}"/>
              </a:ext>
            </a:extLst>
          </p:cNvPr>
          <p:cNvSpPr txBox="1"/>
          <p:nvPr/>
        </p:nvSpPr>
        <p:spPr>
          <a:xfrm>
            <a:off x="10405879" y="5037072"/>
            <a:ext cx="167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Navarro-</a:t>
            </a:r>
            <a:r>
              <a:rPr lang="en-GB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Frenk</a:t>
            </a:r>
            <a: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-White profile</a:t>
            </a:r>
          </a:p>
        </p:txBody>
      </p:sp>
      <p:sp>
        <p:nvSpPr>
          <p:cNvPr id="7" name="Google Shape;304;p36">
            <a:extLst>
              <a:ext uri="{FF2B5EF4-FFF2-40B4-BE49-F238E27FC236}">
                <a16:creationId xmlns:a16="http://schemas.microsoft.com/office/drawing/2014/main" id="{921FAB7B-0897-F61A-420F-CD36139EEA0A}"/>
              </a:ext>
            </a:extLst>
          </p:cNvPr>
          <p:cNvSpPr txBox="1"/>
          <p:nvPr/>
        </p:nvSpPr>
        <p:spPr>
          <a:xfrm>
            <a:off x="7698619" y="6528719"/>
            <a:ext cx="3232439" cy="3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Lucie-Smith et al., </a:t>
            </a:r>
            <a:r>
              <a:rPr lang="en-GB" sz="12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105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103533,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AA884-1E83-D316-072F-C305506600AC}"/>
              </a:ext>
            </a:extLst>
          </p:cNvPr>
          <p:cNvGrpSpPr/>
          <p:nvPr/>
        </p:nvGrpSpPr>
        <p:grpSpPr>
          <a:xfrm rot="1729310">
            <a:off x="663740" y="2219385"/>
            <a:ext cx="1729966" cy="693174"/>
            <a:chOff x="2138964" y="1946594"/>
            <a:chExt cx="1776830" cy="471917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59AAD81-188D-13F7-47C5-FBA48FAE6DA8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E009CC0-7B32-1691-9B0C-C002138FCCFF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A0983F31-30D2-6ED7-4ADB-444AE4E00012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D05D190B-A27A-7411-B477-EF5960B3D930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D819AD-D59A-801D-381B-86AE69C3D2AB}"/>
              </a:ext>
            </a:extLst>
          </p:cNvPr>
          <p:cNvGrpSpPr/>
          <p:nvPr/>
        </p:nvGrpSpPr>
        <p:grpSpPr>
          <a:xfrm rot="10152899">
            <a:off x="8183036" y="5334886"/>
            <a:ext cx="3440422" cy="721040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83FF7DD-0FA7-F1C0-BF4D-D9025EB11015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ABA085D-0870-8271-77FD-994A08A49F64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5BC0277-5A1B-131B-8AF2-7D1B466F27EC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4AA25211-37E1-9B2E-493D-F27791591C33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6FED29-354E-F37C-94EC-E2C880372C5A}"/>
              </a:ext>
            </a:extLst>
          </p:cNvPr>
          <p:cNvCxnSpPr/>
          <p:nvPr/>
        </p:nvCxnSpPr>
        <p:spPr>
          <a:xfrm>
            <a:off x="2044879" y="1062407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048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4C3632-3EE0-6125-D11A-78A4B36CB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61" y="966170"/>
            <a:ext cx="11850094" cy="5695662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cosmological structure formation</a:t>
            </a:r>
            <a:endParaRPr lang="en-GB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DDCEB72-3981-C11D-F1F7-49094DD93205}"/>
              </a:ext>
            </a:extLst>
          </p:cNvPr>
          <p:cNvCxnSpPr/>
          <p:nvPr/>
        </p:nvCxnSpPr>
        <p:spPr>
          <a:xfrm>
            <a:off x="2044879" y="80169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04;p36">
            <a:extLst>
              <a:ext uri="{FF2B5EF4-FFF2-40B4-BE49-F238E27FC236}">
                <a16:creationId xmlns:a16="http://schemas.microsoft.com/office/drawing/2014/main" id="{921FAB7B-0897-F61A-420F-CD36139EEA0A}"/>
              </a:ext>
            </a:extLst>
          </p:cNvPr>
          <p:cNvSpPr txBox="1"/>
          <p:nvPr/>
        </p:nvSpPr>
        <p:spPr>
          <a:xfrm>
            <a:off x="9110136" y="6547315"/>
            <a:ext cx="3411696" cy="73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Lucie-Smith et al., </a:t>
            </a:r>
            <a:r>
              <a:rPr lang="en-GB" sz="13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105</a:t>
            </a:r>
            <a:r>
              <a:rPr lang="en-GB" sz="13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103533,</a:t>
            </a:r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PRD</a:t>
            </a:r>
          </a:p>
        </p:txBody>
      </p:sp>
    </p:spTree>
    <p:extLst>
      <p:ext uri="{BB962C8B-B14F-4D97-AF65-F5344CB8AC3E}">
        <p14:creationId xmlns:p14="http://schemas.microsoft.com/office/powerpoint/2010/main" val="407616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5FAC57A1-AC7A-BC30-1155-9776A6F94C44}"/>
              </a:ext>
            </a:extLst>
          </p:cNvPr>
          <p:cNvSpPr txBox="1"/>
          <p:nvPr/>
        </p:nvSpPr>
        <p:spPr>
          <a:xfrm>
            <a:off x="716391" y="1387156"/>
            <a:ext cx="1065357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Title was not convincing</a:t>
            </a:r>
            <a:b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</a:br>
            <a:b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</a:br>
            <a:b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</a:br>
            <a:endParaRPr lang="en-GB" sz="3600" dirty="0">
              <a:solidFill>
                <a:srgbClr val="606060"/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So I did what any AI researcher would do…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… I asked ChatGPT!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DA020E00-AD00-560A-238F-7FA8B360D7EF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But first… let me apologise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6A09E1-3F82-B903-6CEE-694026DB8385}"/>
              </a:ext>
            </a:extLst>
          </p:cNvPr>
          <p:cNvSpPr txBox="1"/>
          <p:nvPr/>
        </p:nvSpPr>
        <p:spPr>
          <a:xfrm>
            <a:off x="7554659" y="5587131"/>
            <a:ext cx="4647501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Enriching </a:t>
            </a:r>
            <a:r>
              <a:rPr lang="el-GR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CDM:</a:t>
            </a:r>
          </a:p>
          <a:p>
            <a:pPr algn="ctr">
              <a:spcAft>
                <a:spcPts val="200"/>
              </a:spcAft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Poppins" panose="00000500000000000000" pitchFamily="2" charset="0"/>
              </a:rPr>
              <a:t>cosmological models </a:t>
            </a: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with representation learning</a:t>
            </a:r>
            <a:endParaRPr lang="en-GB" sz="1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4CAFB7-EEC2-5525-DF4F-3C4E5C2355A9}"/>
              </a:ext>
            </a:extLst>
          </p:cNvPr>
          <p:cNvSpPr/>
          <p:nvPr/>
        </p:nvSpPr>
        <p:spPr>
          <a:xfrm>
            <a:off x="7636779" y="5567752"/>
            <a:ext cx="4476924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2945E252-244E-1483-6782-D085A63808D9}"/>
              </a:ext>
            </a:extLst>
          </p:cNvPr>
          <p:cNvSpPr txBox="1"/>
          <p:nvPr/>
        </p:nvSpPr>
        <p:spPr>
          <a:xfrm>
            <a:off x="7559403" y="1338207"/>
            <a:ext cx="488496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8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14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14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14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endParaRPr lang="en-GB" sz="100" dirty="0">
              <a:solidFill>
                <a:srgbClr val="606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AF143-2ED8-29C9-0CDF-1606D516AD4B}"/>
              </a:ext>
            </a:extLst>
          </p:cNvPr>
          <p:cNvSpPr/>
          <p:nvPr/>
        </p:nvSpPr>
        <p:spPr>
          <a:xfrm>
            <a:off x="7882803" y="1338207"/>
            <a:ext cx="4229100" cy="830997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0606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15C759-9172-0D6F-DAF8-1F8F1D3D84B0}"/>
              </a:ext>
            </a:extLst>
          </p:cNvPr>
          <p:cNvSpPr/>
          <p:nvPr/>
        </p:nvSpPr>
        <p:spPr>
          <a:xfrm>
            <a:off x="8923564" y="1077686"/>
            <a:ext cx="922564" cy="467480"/>
          </a:xfrm>
          <a:custGeom>
            <a:avLst/>
            <a:gdLst>
              <a:gd name="connsiteX0" fmla="*/ 0 w 922564"/>
              <a:gd name="connsiteY0" fmla="*/ 367393 h 467480"/>
              <a:gd name="connsiteX1" fmla="*/ 48985 w 922564"/>
              <a:gd name="connsiteY1" fmla="*/ 351064 h 467480"/>
              <a:gd name="connsiteX2" fmla="*/ 81643 w 922564"/>
              <a:gd name="connsiteY2" fmla="*/ 334736 h 467480"/>
              <a:gd name="connsiteX3" fmla="*/ 187778 w 922564"/>
              <a:gd name="connsiteY3" fmla="*/ 318407 h 467480"/>
              <a:gd name="connsiteX4" fmla="*/ 400050 w 922564"/>
              <a:gd name="connsiteY4" fmla="*/ 326571 h 467480"/>
              <a:gd name="connsiteX5" fmla="*/ 432707 w 922564"/>
              <a:gd name="connsiteY5" fmla="*/ 342900 h 467480"/>
              <a:gd name="connsiteX6" fmla="*/ 530678 w 922564"/>
              <a:gd name="connsiteY6" fmla="*/ 408214 h 467480"/>
              <a:gd name="connsiteX7" fmla="*/ 547007 w 922564"/>
              <a:gd name="connsiteY7" fmla="*/ 440871 h 467480"/>
              <a:gd name="connsiteX8" fmla="*/ 563335 w 922564"/>
              <a:gd name="connsiteY8" fmla="*/ 465364 h 467480"/>
              <a:gd name="connsiteX9" fmla="*/ 579664 w 922564"/>
              <a:gd name="connsiteY9" fmla="*/ 293914 h 467480"/>
              <a:gd name="connsiteX10" fmla="*/ 628650 w 922564"/>
              <a:gd name="connsiteY10" fmla="*/ 212271 h 467480"/>
              <a:gd name="connsiteX11" fmla="*/ 669471 w 922564"/>
              <a:gd name="connsiteY11" fmla="*/ 155121 h 467480"/>
              <a:gd name="connsiteX12" fmla="*/ 889907 w 922564"/>
              <a:gd name="connsiteY12" fmla="*/ 16328 h 467480"/>
              <a:gd name="connsiteX13" fmla="*/ 922564 w 922564"/>
              <a:gd name="connsiteY13" fmla="*/ 0 h 4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2564" h="467480">
                <a:moveTo>
                  <a:pt x="0" y="367393"/>
                </a:moveTo>
                <a:cubicBezTo>
                  <a:pt x="16328" y="361950"/>
                  <a:pt x="33004" y="357456"/>
                  <a:pt x="48985" y="351064"/>
                </a:cubicBezTo>
                <a:cubicBezTo>
                  <a:pt x="60285" y="346544"/>
                  <a:pt x="69986" y="338233"/>
                  <a:pt x="81643" y="334736"/>
                </a:cubicBezTo>
                <a:cubicBezTo>
                  <a:pt x="91950" y="331644"/>
                  <a:pt x="181269" y="319337"/>
                  <a:pt x="187778" y="318407"/>
                </a:cubicBezTo>
                <a:cubicBezTo>
                  <a:pt x="258535" y="321128"/>
                  <a:pt x="329592" y="319525"/>
                  <a:pt x="400050" y="326571"/>
                </a:cubicBezTo>
                <a:cubicBezTo>
                  <a:pt x="412160" y="327782"/>
                  <a:pt x="422700" y="335972"/>
                  <a:pt x="432707" y="342900"/>
                </a:cubicBezTo>
                <a:cubicBezTo>
                  <a:pt x="532088" y="411703"/>
                  <a:pt x="471448" y="388471"/>
                  <a:pt x="530678" y="408214"/>
                </a:cubicBezTo>
                <a:cubicBezTo>
                  <a:pt x="536121" y="419100"/>
                  <a:pt x="540969" y="430304"/>
                  <a:pt x="547007" y="440871"/>
                </a:cubicBezTo>
                <a:cubicBezTo>
                  <a:pt x="551875" y="449390"/>
                  <a:pt x="561206" y="474943"/>
                  <a:pt x="563335" y="465364"/>
                </a:cubicBezTo>
                <a:cubicBezTo>
                  <a:pt x="575789" y="409322"/>
                  <a:pt x="570934" y="350655"/>
                  <a:pt x="579664" y="293914"/>
                </a:cubicBezTo>
                <a:cubicBezTo>
                  <a:pt x="585379" y="256764"/>
                  <a:pt x="607153" y="240933"/>
                  <a:pt x="628650" y="212271"/>
                </a:cubicBezTo>
                <a:cubicBezTo>
                  <a:pt x="642696" y="193542"/>
                  <a:pt x="653652" y="172378"/>
                  <a:pt x="669471" y="155121"/>
                </a:cubicBezTo>
                <a:cubicBezTo>
                  <a:pt x="718214" y="101947"/>
                  <a:pt x="857351" y="32605"/>
                  <a:pt x="889907" y="16328"/>
                </a:cubicBezTo>
                <a:lnTo>
                  <a:pt x="922564" y="0"/>
                </a:lnTo>
              </a:path>
            </a:pathLst>
          </a:custGeom>
          <a:noFill/>
          <a:ln w="28575">
            <a:solidFill>
              <a:srgbClr val="606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06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6932E-C598-2F16-499C-B53482C52866}"/>
              </a:ext>
            </a:extLst>
          </p:cNvPr>
          <p:cNvSpPr txBox="1"/>
          <p:nvPr/>
        </p:nvSpPr>
        <p:spPr>
          <a:xfrm rot="20733107">
            <a:off x="8618352" y="827491"/>
            <a:ext cx="161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06060"/>
                </a:solidFill>
                <a:latin typeface="Morant" panose="02000503000000000000" pitchFamily="2" charset="0"/>
              </a:rPr>
              <a:t>parameters</a:t>
            </a:r>
            <a:endParaRPr lang="en-GB" sz="2000" b="1" dirty="0">
              <a:solidFill>
                <a:srgbClr val="606060"/>
              </a:solidFill>
              <a:latin typeface="Morant" panose="02000503000000000000" pitchFamily="2" charset="0"/>
            </a:endParaRPr>
          </a:p>
        </p:txBody>
      </p:sp>
      <p:pic>
        <p:nvPicPr>
          <p:cNvPr id="11" name="Picture 10" descr="A person in a vest&#10;&#10;Description automatically generated">
            <a:extLst>
              <a:ext uri="{FF2B5EF4-FFF2-40B4-BE49-F238E27FC236}">
                <a16:creationId xmlns:a16="http://schemas.microsoft.com/office/drawing/2014/main" id="{F5F28A2F-BF22-D35B-7E13-05A47FE46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25959" b="1618"/>
          <a:stretch/>
        </p:blipFill>
        <p:spPr>
          <a:xfrm>
            <a:off x="5935437" y="5470844"/>
            <a:ext cx="1244678" cy="10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215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70F50-D384-CD23-B6D7-4348297A4795}"/>
              </a:ext>
            </a:extLst>
          </p:cNvPr>
          <p:cNvSpPr/>
          <p:nvPr/>
        </p:nvSpPr>
        <p:spPr>
          <a:xfrm>
            <a:off x="5295900" y="957243"/>
            <a:ext cx="1584000" cy="1584000"/>
          </a:xfrm>
          <a:prstGeom prst="rect">
            <a:avLst/>
          </a:prstGeom>
          <a:noFill/>
          <a:ln w="38100" cap="sq">
            <a:solidFill>
              <a:schemeClr val="accent2">
                <a:lumMod val="75000"/>
              </a:schemeClr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809750"/>
                      <a:gd name="connsiteY0" fmla="*/ 0 h 1296786"/>
                      <a:gd name="connsiteX1" fmla="*/ 434340 w 1809750"/>
                      <a:gd name="connsiteY1" fmla="*/ 0 h 1296786"/>
                      <a:gd name="connsiteX2" fmla="*/ 832485 w 1809750"/>
                      <a:gd name="connsiteY2" fmla="*/ 0 h 1296786"/>
                      <a:gd name="connsiteX3" fmla="*/ 1321118 w 1809750"/>
                      <a:gd name="connsiteY3" fmla="*/ 0 h 1296786"/>
                      <a:gd name="connsiteX4" fmla="*/ 1809750 w 1809750"/>
                      <a:gd name="connsiteY4" fmla="*/ 0 h 1296786"/>
                      <a:gd name="connsiteX5" fmla="*/ 1809750 w 1809750"/>
                      <a:gd name="connsiteY5" fmla="*/ 419294 h 1296786"/>
                      <a:gd name="connsiteX6" fmla="*/ 1809750 w 1809750"/>
                      <a:gd name="connsiteY6" fmla="*/ 825620 h 1296786"/>
                      <a:gd name="connsiteX7" fmla="*/ 1809750 w 1809750"/>
                      <a:gd name="connsiteY7" fmla="*/ 1296786 h 1296786"/>
                      <a:gd name="connsiteX8" fmla="*/ 1357313 w 1809750"/>
                      <a:gd name="connsiteY8" fmla="*/ 1296786 h 1296786"/>
                      <a:gd name="connsiteX9" fmla="*/ 959168 w 1809750"/>
                      <a:gd name="connsiteY9" fmla="*/ 1296786 h 1296786"/>
                      <a:gd name="connsiteX10" fmla="*/ 506730 w 1809750"/>
                      <a:gd name="connsiteY10" fmla="*/ 1296786 h 1296786"/>
                      <a:gd name="connsiteX11" fmla="*/ 0 w 1809750"/>
                      <a:gd name="connsiteY11" fmla="*/ 1296786 h 1296786"/>
                      <a:gd name="connsiteX12" fmla="*/ 0 w 1809750"/>
                      <a:gd name="connsiteY12" fmla="*/ 877492 h 1296786"/>
                      <a:gd name="connsiteX13" fmla="*/ 0 w 1809750"/>
                      <a:gd name="connsiteY13" fmla="*/ 458198 h 1296786"/>
                      <a:gd name="connsiteX14" fmla="*/ 0 w 1809750"/>
                      <a:gd name="connsiteY14" fmla="*/ 0 h 1296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809750" h="1296786" extrusionOk="0">
                        <a:moveTo>
                          <a:pt x="0" y="0"/>
                        </a:moveTo>
                        <a:cubicBezTo>
                          <a:pt x="184288" y="-6392"/>
                          <a:pt x="330225" y="8533"/>
                          <a:pt x="434340" y="0"/>
                        </a:cubicBezTo>
                        <a:cubicBezTo>
                          <a:pt x="538455" y="-8533"/>
                          <a:pt x="742689" y="4694"/>
                          <a:pt x="832485" y="0"/>
                        </a:cubicBezTo>
                        <a:cubicBezTo>
                          <a:pt x="922281" y="-4694"/>
                          <a:pt x="1090024" y="55609"/>
                          <a:pt x="1321118" y="0"/>
                        </a:cubicBezTo>
                        <a:cubicBezTo>
                          <a:pt x="1552212" y="-55609"/>
                          <a:pt x="1686689" y="18090"/>
                          <a:pt x="1809750" y="0"/>
                        </a:cubicBezTo>
                        <a:cubicBezTo>
                          <a:pt x="1849500" y="178864"/>
                          <a:pt x="1765401" y="325658"/>
                          <a:pt x="1809750" y="419294"/>
                        </a:cubicBezTo>
                        <a:cubicBezTo>
                          <a:pt x="1854099" y="512930"/>
                          <a:pt x="1773387" y="651797"/>
                          <a:pt x="1809750" y="825620"/>
                        </a:cubicBezTo>
                        <a:cubicBezTo>
                          <a:pt x="1846113" y="999443"/>
                          <a:pt x="1780371" y="1076214"/>
                          <a:pt x="1809750" y="1296786"/>
                        </a:cubicBezTo>
                        <a:cubicBezTo>
                          <a:pt x="1627645" y="1311355"/>
                          <a:pt x="1480505" y="1251938"/>
                          <a:pt x="1357313" y="1296786"/>
                        </a:cubicBezTo>
                        <a:cubicBezTo>
                          <a:pt x="1234121" y="1341634"/>
                          <a:pt x="1152035" y="1261094"/>
                          <a:pt x="959168" y="1296786"/>
                        </a:cubicBezTo>
                        <a:cubicBezTo>
                          <a:pt x="766302" y="1332478"/>
                          <a:pt x="624104" y="1286346"/>
                          <a:pt x="506730" y="1296786"/>
                        </a:cubicBezTo>
                        <a:cubicBezTo>
                          <a:pt x="389356" y="1307226"/>
                          <a:pt x="110551" y="1279312"/>
                          <a:pt x="0" y="1296786"/>
                        </a:cubicBezTo>
                        <a:cubicBezTo>
                          <a:pt x="-10104" y="1165176"/>
                          <a:pt x="24032" y="1076734"/>
                          <a:pt x="0" y="877492"/>
                        </a:cubicBezTo>
                        <a:cubicBezTo>
                          <a:pt x="-24032" y="678250"/>
                          <a:pt x="21141" y="583057"/>
                          <a:pt x="0" y="458198"/>
                        </a:cubicBezTo>
                        <a:cubicBezTo>
                          <a:pt x="-21141" y="333339"/>
                          <a:pt x="6004" y="1151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B127D5A7-F8C5-F5B8-F260-9297FC7ED7A8}"/>
              </a:ext>
            </a:extLst>
          </p:cNvPr>
          <p:cNvSpPr/>
          <p:nvPr/>
        </p:nvSpPr>
        <p:spPr>
          <a:xfrm>
            <a:off x="4883950" y="586740"/>
            <a:ext cx="2362669" cy="2361600"/>
          </a:xfrm>
          <a:prstGeom prst="pie">
            <a:avLst>
              <a:gd name="adj1" fmla="val 21022472"/>
              <a:gd name="adj2" fmla="val 16276911"/>
            </a:avLst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9FDB729D-53EF-49DD-0F12-C4A38761F941}"/>
              </a:ext>
            </a:extLst>
          </p:cNvPr>
          <p:cNvSpPr txBox="1"/>
          <p:nvPr/>
        </p:nvSpPr>
        <p:spPr>
          <a:xfrm>
            <a:off x="2336136" y="1115073"/>
            <a:ext cx="1731040" cy="1251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dirty="0">
                <a:solidFill>
                  <a:schemeClr val="bg1"/>
                </a:solidFill>
              </a:rPr>
              <a:t>Latent A</a:t>
            </a:r>
          </a:p>
          <a:p>
            <a:pPr algn="ctr">
              <a:spcAft>
                <a:spcPts val="200"/>
              </a:spcAft>
            </a:pPr>
            <a:r>
              <a:rPr lang="en-GB" sz="2400" dirty="0">
                <a:solidFill>
                  <a:schemeClr val="bg1"/>
                </a:solidFill>
                <a:cs typeface="Calibri" panose="020F0502020204030204"/>
              </a:rPr>
              <a:t>Latent B</a:t>
            </a:r>
          </a:p>
          <a:p>
            <a:pPr algn="ctr">
              <a:spcAft>
                <a:spcPts val="200"/>
              </a:spcAft>
            </a:pPr>
            <a:r>
              <a:rPr lang="en-GB" sz="2400" dirty="0">
                <a:solidFill>
                  <a:schemeClr val="bg1"/>
                </a:solidFill>
                <a:cs typeface="Calibri" panose="020F0502020204030204"/>
              </a:rPr>
              <a:t>Latent C</a:t>
            </a:r>
            <a:endParaRPr lang="en-GB" sz="32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0699DA04-85F0-8E69-BABE-A375FFB98B11}"/>
              </a:ext>
            </a:extLst>
          </p:cNvPr>
          <p:cNvSpPr txBox="1"/>
          <p:nvPr/>
        </p:nvSpPr>
        <p:spPr>
          <a:xfrm>
            <a:off x="7589989" y="1325387"/>
            <a:ext cx="247494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dirty="0">
                <a:solidFill>
                  <a:schemeClr val="bg1"/>
                </a:solidFill>
              </a:rPr>
              <a:t>Density at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each radius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7B0E4610-AB9C-A25F-E2C7-B4C1F2D12989}"/>
              </a:ext>
            </a:extLst>
          </p:cNvPr>
          <p:cNvSpPr txBox="1"/>
          <p:nvPr/>
        </p:nvSpPr>
        <p:spPr>
          <a:xfrm>
            <a:off x="5230479" y="1079165"/>
            <a:ext cx="173104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dirty="0">
                <a:solidFill>
                  <a:schemeClr val="bg1"/>
                </a:solidFill>
              </a:rPr>
              <a:t>Mutual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information</a:t>
            </a:r>
            <a:endParaRPr lang="en-GB" sz="32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32BA3FE5-FC52-EBD6-7E4B-5AD5D3B7C3E3}"/>
              </a:ext>
            </a:extLst>
          </p:cNvPr>
          <p:cNvSpPr/>
          <p:nvPr/>
        </p:nvSpPr>
        <p:spPr>
          <a:xfrm>
            <a:off x="5424668" y="1537556"/>
            <a:ext cx="1342664" cy="416689"/>
          </a:xfrm>
          <a:prstGeom prst="leftRightArrow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DDCEB72-3981-C11D-F1F7-49094DD93205}"/>
              </a:ext>
            </a:extLst>
          </p:cNvPr>
          <p:cNvCxnSpPr/>
          <p:nvPr/>
        </p:nvCxnSpPr>
        <p:spPr>
          <a:xfrm>
            <a:off x="2044879" y="80169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Explore dependence of latent variables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CFF45F2F-40F8-51B8-DFED-A653F106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71" y="2710655"/>
            <a:ext cx="4905870" cy="4153977"/>
          </a:xfrm>
          <a:prstGeom prst="rect">
            <a:avLst/>
          </a:prstGeom>
        </p:spPr>
      </p:pic>
      <p:pic>
        <p:nvPicPr>
          <p:cNvPr id="20" name="Picture 19" descr="A picture containing chart&#10;&#10;Description automatically generated">
            <a:extLst>
              <a:ext uri="{FF2B5EF4-FFF2-40B4-BE49-F238E27FC236}">
                <a16:creationId xmlns:a16="http://schemas.microsoft.com/office/drawing/2014/main" id="{D89C18A9-BF32-8B3A-8B2F-83AD8298F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77" y="2712048"/>
            <a:ext cx="4906369" cy="4154400"/>
          </a:xfrm>
          <a:prstGeom prst="rect">
            <a:avLst/>
          </a:prstGeom>
        </p:spPr>
      </p:pic>
      <p:sp>
        <p:nvSpPr>
          <p:cNvPr id="9" name="CasellaDiTesto 1">
            <a:extLst>
              <a:ext uri="{FF2B5EF4-FFF2-40B4-BE49-F238E27FC236}">
                <a16:creationId xmlns:a16="http://schemas.microsoft.com/office/drawing/2014/main" id="{1C7F56DD-024D-550D-7F12-89351510EF64}"/>
              </a:ext>
            </a:extLst>
          </p:cNvPr>
          <p:cNvSpPr txBox="1"/>
          <p:nvPr/>
        </p:nvSpPr>
        <p:spPr>
          <a:xfrm>
            <a:off x="9018646" y="3817801"/>
            <a:ext cx="1731040" cy="1595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dirty="0">
                <a:solidFill>
                  <a:schemeClr val="bg1"/>
                </a:solidFill>
              </a:rPr>
              <a:t>KDE := </a:t>
            </a:r>
          </a:p>
          <a:p>
            <a:pPr algn="ctr">
              <a:spcAft>
                <a:spcPts val="200"/>
              </a:spcAft>
            </a:pPr>
            <a:r>
              <a:rPr lang="en-GB" sz="2400" dirty="0">
                <a:solidFill>
                  <a:schemeClr val="bg1"/>
                </a:solidFill>
              </a:rPr>
              <a:t>kernel density estimation</a:t>
            </a:r>
            <a:endParaRPr lang="en-GB" sz="3200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47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/>
      <p:bldP spid="4" grpId="0"/>
      <p:bldP spid="5" grpId="0"/>
      <p:bldP spid="7" grpId="0" animBg="1"/>
      <p:bldP spid="6" grpId="0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515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Apply our framework to single extension: wCDM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515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extra parameters: </a:t>
            </a:r>
            <a:r>
              <a:rPr lang="en-US" sz="40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200" baseline="-250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n-US" sz="32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and </a:t>
            </a:r>
            <a:r>
              <a:rPr lang="en-US" sz="4000" dirty="0" err="1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 err="1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Expect two latent variables are needed…?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application to dark energy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E3BF49B-E11E-7EAD-2EA4-0C887CC6B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" b="-1"/>
          <a:stretch/>
        </p:blipFill>
        <p:spPr>
          <a:xfrm>
            <a:off x="3835398" y="1116330"/>
            <a:ext cx="4334935" cy="4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5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515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Apply our framework to single extension: wCDM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515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extra parameters: </a:t>
            </a:r>
            <a:r>
              <a:rPr lang="en-US" sz="40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200" baseline="-250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n-US" sz="3200" dirty="0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and </a:t>
            </a:r>
            <a:r>
              <a:rPr lang="en-US" sz="4000" dirty="0" err="1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4000" baseline="-25000" dirty="0" err="1">
                <a:solidFill>
                  <a:srgbClr val="151515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endParaRPr lang="en-US" sz="3200" dirty="0">
              <a:solidFill>
                <a:srgbClr val="1515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Expect two latent variables are needed…?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application to dark energy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446CADA-1D34-9F48-05EE-D948858AA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382"/>
          <a:stretch/>
        </p:blipFill>
        <p:spPr>
          <a:xfrm>
            <a:off x="3871271" y="1152024"/>
            <a:ext cx="4367266" cy="43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329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91AE3032-5B2B-BE5E-9506-DE5525B94572}"/>
              </a:ext>
            </a:extLst>
          </p:cNvPr>
          <p:cNvSpPr txBox="1"/>
          <p:nvPr/>
        </p:nvSpPr>
        <p:spPr>
          <a:xfrm>
            <a:off x="0" y="942480"/>
            <a:ext cx="604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latent variable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31744CDC-F8CE-E421-22F7-97711A5C28D8}"/>
              </a:ext>
            </a:extLst>
          </p:cNvPr>
          <p:cNvSpPr txBox="1"/>
          <p:nvPr/>
        </p:nvSpPr>
        <p:spPr>
          <a:xfrm>
            <a:off x="6049154" y="942480"/>
            <a:ext cx="614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latent variables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B6743-FE0A-C3AF-5B82-F9ED0DA0D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092" r="825"/>
          <a:stretch/>
        </p:blipFill>
        <p:spPr>
          <a:xfrm>
            <a:off x="694813" y="1466401"/>
            <a:ext cx="4659528" cy="382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86E68D-0056-4884-DC8F-F9701274D1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" t="561" r="234"/>
          <a:stretch/>
        </p:blipFill>
        <p:spPr>
          <a:xfrm>
            <a:off x="6618643" y="1467102"/>
            <a:ext cx="4670552" cy="3821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845A85-F5AD-72BC-AC2A-B8BEDE887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310" y="5390898"/>
            <a:ext cx="8097380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158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36229466-E414-2A1E-312C-8771646B9A02}"/>
              </a:ext>
            </a:extLst>
          </p:cNvPr>
          <p:cNvSpPr txBox="1"/>
          <p:nvPr/>
        </p:nvSpPr>
        <p:spPr>
          <a:xfrm>
            <a:off x="6250412" y="5875033"/>
            <a:ext cx="478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YONOV: You Only Need One Variable</a:t>
            </a: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F41E5225-23A5-4EAB-4AE3-64228F4D1029}"/>
              </a:ext>
            </a:extLst>
          </p:cNvPr>
          <p:cNvSpPr txBox="1"/>
          <p:nvPr/>
        </p:nvSpPr>
        <p:spPr>
          <a:xfrm>
            <a:off x="0" y="942480"/>
            <a:ext cx="604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latent variable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C7AF597C-09F9-A9BD-4FAA-AC3D15457803}"/>
              </a:ext>
            </a:extLst>
          </p:cNvPr>
          <p:cNvSpPr txBox="1"/>
          <p:nvPr/>
        </p:nvSpPr>
        <p:spPr>
          <a:xfrm>
            <a:off x="6049154" y="942480"/>
            <a:ext cx="614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latent variables</a:t>
            </a: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AD11F-ED7C-3232-BAAC-32D76B74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092" r="825"/>
          <a:stretch/>
        </p:blipFill>
        <p:spPr>
          <a:xfrm>
            <a:off x="694813" y="1466401"/>
            <a:ext cx="4659528" cy="382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51CB3C-4405-2A8E-541A-565079256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" t="561" r="234"/>
          <a:stretch/>
        </p:blipFill>
        <p:spPr>
          <a:xfrm>
            <a:off x="6618643" y="1467102"/>
            <a:ext cx="4670552" cy="3821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09BBA3-CC94-B2F9-669A-2AD7AE714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32" y="5437421"/>
            <a:ext cx="4497509" cy="1275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96EDCA-822D-B489-182A-82E91BF43026}"/>
              </a:ext>
            </a:extLst>
          </p:cNvPr>
          <p:cNvSpPr/>
          <p:nvPr/>
        </p:nvSpPr>
        <p:spPr>
          <a:xfrm>
            <a:off x="678485" y="5347609"/>
            <a:ext cx="10640355" cy="146957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752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BFB5011-758B-FC0F-7E80-5957F2537DDC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Symbolic regression results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4911B4-B57A-CCF4-B56B-1D76F6C03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880" y="1319397"/>
            <a:ext cx="6228240" cy="49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Measures dependence between random variables </a:t>
            </a:r>
            <a:b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(more general than Pearson, which measures correlation)</a:t>
            </a: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Well-established in information theory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Defined by :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A44B756-2669-733A-A763-9A09C66C38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69" y="5320776"/>
            <a:ext cx="6317561" cy="923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9298DE-32ED-0F19-8C72-03DC3BE498E9}"/>
              </a:ext>
            </a:extLst>
          </p:cNvPr>
          <p:cNvSpPr/>
          <p:nvPr/>
        </p:nvSpPr>
        <p:spPr>
          <a:xfrm>
            <a:off x="3426694" y="5221844"/>
            <a:ext cx="6650182" cy="113607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94B3BC51-5AE9-C7D5-32FE-9F911BFF802D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mutual information?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68E75EB-516A-4C12-6A3C-CFAA1D669D5B}"/>
              </a:ext>
            </a:extLst>
          </p:cNvPr>
          <p:cNvCxnSpPr>
            <a:cxnSpLocks/>
          </p:cNvCxnSpPr>
          <p:nvPr/>
        </p:nvCxnSpPr>
        <p:spPr>
          <a:xfrm>
            <a:off x="3620769" y="6356812"/>
            <a:ext cx="565857" cy="229985"/>
          </a:xfrm>
          <a:prstGeom prst="bentConnector3">
            <a:avLst>
              <a:gd name="adj1" fmla="val 944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8FD324D-09FF-C076-B9E4-18BD4C10FC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75" b="12339"/>
          <a:stretch/>
        </p:blipFill>
        <p:spPr>
          <a:xfrm>
            <a:off x="4220010" y="6452968"/>
            <a:ext cx="2074323" cy="302478"/>
          </a:xfrm>
          <a:prstGeom prst="rect">
            <a:avLst/>
          </a:prstGeom>
        </p:spPr>
      </p:pic>
      <p:sp>
        <p:nvSpPr>
          <p:cNvPr id="12" name="CasellaDiTesto 1">
            <a:extLst>
              <a:ext uri="{FF2B5EF4-FFF2-40B4-BE49-F238E27FC236}">
                <a16:creationId xmlns:a16="http://schemas.microsoft.com/office/drawing/2014/main" id="{518684A2-8415-32B7-3699-487F1438AE66}"/>
              </a:ext>
            </a:extLst>
          </p:cNvPr>
          <p:cNvSpPr txBox="1"/>
          <p:nvPr/>
        </p:nvSpPr>
        <p:spPr>
          <a:xfrm>
            <a:off x="5842779" y="6389468"/>
            <a:ext cx="665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and only if      and     are independent</a:t>
            </a:r>
            <a:endParaRPr lang="en-GB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C68D77-B791-7634-4089-AB1BEA6457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13" y="6504315"/>
            <a:ext cx="241276" cy="22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473C0E-DA5C-395B-4761-C899AAFBAF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71" y="6489505"/>
            <a:ext cx="276496" cy="2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88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95714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The elephant in the room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9D33F-EB62-4C91-81E4-A2456947F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63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FB5D75-87DD-491B-893A-29010F93AA4C}"/>
              </a:ext>
            </a:extLst>
          </p:cNvPr>
          <p:cNvSpPr/>
          <p:nvPr/>
        </p:nvSpPr>
        <p:spPr>
          <a:xfrm>
            <a:off x="4439920" y="1677740"/>
            <a:ext cx="3393440" cy="4071485"/>
          </a:xfrm>
          <a:prstGeom prst="rect">
            <a:avLst/>
          </a:prstGeom>
          <a:solidFill>
            <a:srgbClr val="1A1A1A"/>
          </a:solidFill>
          <a:ln>
            <a:solidFill>
              <a:srgbClr val="1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1507E05-EBE6-4FD1-BEB6-B928D75F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46" y="1514860"/>
            <a:ext cx="3733200" cy="39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2022B6-41E9-443D-AA8D-9F223055DB26}"/>
              </a:ext>
            </a:extLst>
          </p:cNvPr>
          <p:cNvSpPr/>
          <p:nvPr/>
        </p:nvSpPr>
        <p:spPr>
          <a:xfrm>
            <a:off x="4236720" y="1514857"/>
            <a:ext cx="3769360" cy="3921384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87143-5B8D-44DF-ACBB-DCA5640EEF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789940" y="538480"/>
            <a:ext cx="909320" cy="487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B01331-FC83-4388-91DF-80A7B17202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1882705" y="551180"/>
            <a:ext cx="909320" cy="487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7387CB-A621-4549-9411-A265DC7194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2975470" y="535940"/>
            <a:ext cx="909320" cy="487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828047-4788-4259-A99C-168A5035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4068235" y="551180"/>
            <a:ext cx="909320" cy="487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8D8CD-FC4F-4E7F-A2BC-1CCAC017C3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5161000" y="535940"/>
            <a:ext cx="909320" cy="487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A132F5-4F05-42CC-A9E6-30F1BE5FB4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6253765" y="535940"/>
            <a:ext cx="909320" cy="487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EDBD89-1C87-4E98-A46F-FE731350BF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7346530" y="507680"/>
            <a:ext cx="909320" cy="487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B96B52-59CD-432F-857F-E144B084B4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8439295" y="507680"/>
            <a:ext cx="909320" cy="487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220069-6637-4DE4-8023-985D27EC5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9532060" y="507680"/>
            <a:ext cx="909320" cy="487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514930-02F2-4704-8518-5383990BCB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" t="3536" r="3624"/>
          <a:stretch/>
        </p:blipFill>
        <p:spPr>
          <a:xfrm>
            <a:off x="10624821" y="507680"/>
            <a:ext cx="909320" cy="487040"/>
          </a:xfrm>
          <a:prstGeom prst="rect">
            <a:avLst/>
          </a:prstGeom>
        </p:spPr>
      </p:pic>
      <p:pic>
        <p:nvPicPr>
          <p:cNvPr id="2062" name="Picture 14" descr="Elephant Trunk - Elephant Png Transparent Background (918x678), Png Download">
            <a:extLst>
              <a:ext uri="{FF2B5EF4-FFF2-40B4-BE49-F238E27FC236}">
                <a16:creationId xmlns:a16="http://schemas.microsoft.com/office/drawing/2014/main" id="{BF4CFCEC-6FB7-47A2-9C67-62140E94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48" y="2645158"/>
            <a:ext cx="3655315" cy="27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B779D-12BA-4B05-88AB-193FA17E3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701" y="5233973"/>
            <a:ext cx="480903" cy="1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21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94230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GMM-MI: a robust estimator of mutual information</a:t>
            </a:r>
            <a:endParaRPr lang="en-GB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4069CBF3-5A82-A472-9646-068D159B1164}"/>
              </a:ext>
            </a:extLst>
          </p:cNvPr>
          <p:cNvSpPr txBox="1"/>
          <p:nvPr/>
        </p:nvSpPr>
        <p:spPr>
          <a:xfrm>
            <a:off x="0" y="140854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Cross-validation and multiple initialisations to optimise fit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BE9572-AE66-2503-73B3-51D746F7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215255"/>
            <a:ext cx="4191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267A2C-1B2D-C3EB-29F4-8ECF63624AA1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123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4069CBF3-5A82-A472-9646-068D159B1164}"/>
              </a:ext>
            </a:extLst>
          </p:cNvPr>
          <p:cNvSpPr txBox="1"/>
          <p:nvPr/>
        </p:nvSpPr>
        <p:spPr>
          <a:xfrm>
            <a:off x="0" y="1408544"/>
            <a:ext cx="12192000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Cross-validation and multiple initialisations to optimise fit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Works with continuous and discrete variables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BE9572-AE66-2503-73B3-51D746F7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215255"/>
            <a:ext cx="4191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11F18478-89A7-328F-1826-ACF9C322770D}"/>
              </a:ext>
            </a:extLst>
          </p:cNvPr>
          <p:cNvSpPr txBox="1"/>
          <p:nvPr/>
        </p:nvSpPr>
        <p:spPr>
          <a:xfrm>
            <a:off x="1" y="194230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GMM-MI: a robust estimator of mutual information</a:t>
            </a:r>
            <a:endParaRPr lang="en-GB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A3D2FA-9596-2529-82CB-2953C82A9C6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56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F03F55F8-09AF-A818-BEC2-349C37FA16E1}"/>
              </a:ext>
            </a:extLst>
          </p:cNvPr>
          <p:cNvSpPr txBox="1"/>
          <p:nvPr/>
        </p:nvSpPr>
        <p:spPr>
          <a:xfrm>
            <a:off x="-1" y="2060838"/>
            <a:ext cx="1219200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66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with representation learning</a:t>
            </a:r>
            <a:b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600" dirty="0">
              <a:solidFill>
                <a:schemeClr val="bg1"/>
              </a:solidFill>
            </a:endParaRPr>
          </a:p>
          <a:p>
            <a:pPr algn="ctr"/>
            <a:endParaRPr lang="en-GB" sz="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B54D40-1658-21A6-E577-996F7BE248DC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3910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4069CBF3-5A82-A472-9646-068D159B1164}"/>
              </a:ext>
            </a:extLst>
          </p:cNvPr>
          <p:cNvSpPr txBox="1"/>
          <p:nvPr/>
        </p:nvSpPr>
        <p:spPr>
          <a:xfrm>
            <a:off x="0" y="1408544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Cross-validation and multiple initialisations to optimise fit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Works with continuous and discrete variables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returns </a:t>
            </a:r>
            <a:r>
              <a:rPr lang="en-GB" sz="3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uncertainty</a:t>
            </a: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on MI through bootstrapping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BE9572-AE66-2503-73B3-51D746F7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215255"/>
            <a:ext cx="4191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EE9F4437-12A1-08A4-512E-E1440649C283}"/>
              </a:ext>
            </a:extLst>
          </p:cNvPr>
          <p:cNvSpPr txBox="1"/>
          <p:nvPr/>
        </p:nvSpPr>
        <p:spPr>
          <a:xfrm>
            <a:off x="1" y="194230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GMM-MI: a robust estimator of mutual information</a:t>
            </a:r>
            <a:endParaRPr lang="en-GB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4393A5-A51E-A43B-B46C-8B6C6C947617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811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B8CA51E-7245-79E5-9C5D-131B78DF8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30" r="27227" b="2599"/>
          <a:stretch/>
        </p:blipFill>
        <p:spPr>
          <a:xfrm>
            <a:off x="108857" y="1117600"/>
            <a:ext cx="8872583" cy="391981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7790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at work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294CBB-1FE7-FFDA-EA21-3EA6C359DF85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228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7AA7DD-EBF3-DD5A-8A8D-EB5486BC3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0" b="-2600"/>
          <a:stretch/>
        </p:blipFill>
        <p:spPr>
          <a:xfrm>
            <a:off x="108857" y="1132786"/>
            <a:ext cx="9448800" cy="3865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94250F-8B7A-EFF5-DA56-967AFF906E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226" b="3358"/>
          <a:stretch/>
        </p:blipFill>
        <p:spPr>
          <a:xfrm>
            <a:off x="101601" y="1145438"/>
            <a:ext cx="8872584" cy="364143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B13FAF-C5FB-BE4A-34B7-15A196D60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4" b="50000"/>
          <a:stretch/>
        </p:blipFill>
        <p:spPr>
          <a:xfrm>
            <a:off x="108858" y="1821894"/>
            <a:ext cx="9445898" cy="137261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C0EC0A2-B89F-F3CA-70B0-94D691FB2B2A}"/>
              </a:ext>
            </a:extLst>
          </p:cNvPr>
          <p:cNvSpPr/>
          <p:nvPr/>
        </p:nvSpPr>
        <p:spPr>
          <a:xfrm>
            <a:off x="9430327" y="1816355"/>
            <a:ext cx="2416233" cy="1372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B1AA323E-FF10-D6E0-E98D-25FA5306AA46}"/>
              </a:ext>
            </a:extLst>
          </p:cNvPr>
          <p:cNvSpPr txBox="1"/>
          <p:nvPr/>
        </p:nvSpPr>
        <p:spPr>
          <a:xfrm>
            <a:off x="1" y="17790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at work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8CB3C2-80B3-2D09-A321-6197DBE39791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2379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7AA7DD-EBF3-DD5A-8A8D-EB5486BC3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0" b="-2600"/>
          <a:stretch/>
        </p:blipFill>
        <p:spPr>
          <a:xfrm>
            <a:off x="108857" y="1132786"/>
            <a:ext cx="9448800" cy="386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63CA2-8CA3-55B1-7BB5-8E9F1E2D8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226" b="3358"/>
          <a:stretch/>
        </p:blipFill>
        <p:spPr>
          <a:xfrm>
            <a:off x="101601" y="1145438"/>
            <a:ext cx="8872584" cy="364143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AD0FB61-7687-43C2-5F9A-369EC255FC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22524" b="49999"/>
          <a:stretch/>
        </p:blipFill>
        <p:spPr>
          <a:xfrm>
            <a:off x="98698" y="1816355"/>
            <a:ext cx="9445896" cy="1372608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6FCF16-2BA7-1751-104D-C2D9EF6A61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4" b="20566"/>
          <a:stretch/>
        </p:blipFill>
        <p:spPr>
          <a:xfrm>
            <a:off x="108857" y="2979996"/>
            <a:ext cx="9445897" cy="2180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41AFB4-46BB-8F1A-FD6A-6CB82D91F590}"/>
              </a:ext>
            </a:extLst>
          </p:cNvPr>
          <p:cNvSpPr/>
          <p:nvPr/>
        </p:nvSpPr>
        <p:spPr>
          <a:xfrm>
            <a:off x="6522720" y="2362200"/>
            <a:ext cx="297180" cy="2247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A4CCD-597E-A3E7-754E-90EB930F0090}"/>
              </a:ext>
            </a:extLst>
          </p:cNvPr>
          <p:cNvSpPr/>
          <p:nvPr/>
        </p:nvSpPr>
        <p:spPr>
          <a:xfrm>
            <a:off x="9430327" y="1816355"/>
            <a:ext cx="2416233" cy="33442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C71217E9-6D7F-1837-40D0-E1316AEF8347}"/>
              </a:ext>
            </a:extLst>
          </p:cNvPr>
          <p:cNvSpPr txBox="1"/>
          <p:nvPr/>
        </p:nvSpPr>
        <p:spPr>
          <a:xfrm>
            <a:off x="1" y="17790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at work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C84DC0-01B9-870A-0CFC-7A749ED5E028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5405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7AA7DD-EBF3-DD5A-8A8D-EB5486BC3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0" b="-2600"/>
          <a:stretch/>
        </p:blipFill>
        <p:spPr>
          <a:xfrm>
            <a:off x="108857" y="1132786"/>
            <a:ext cx="9448800" cy="386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DC3A82-49AB-6F49-CFB5-338350AA0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226" b="3358"/>
          <a:stretch/>
        </p:blipFill>
        <p:spPr>
          <a:xfrm>
            <a:off x="101601" y="1145438"/>
            <a:ext cx="8872584" cy="364143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AD0FB61-7687-43C2-5F9A-369EC255FC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22524" b="49999"/>
          <a:stretch/>
        </p:blipFill>
        <p:spPr>
          <a:xfrm>
            <a:off x="98698" y="1816355"/>
            <a:ext cx="9445896" cy="1372608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54A07E-CE8A-730F-7A53-CA2893937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5" b="20565"/>
          <a:stretch/>
        </p:blipFill>
        <p:spPr>
          <a:xfrm>
            <a:off x="108857" y="2975486"/>
            <a:ext cx="9445896" cy="2180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41AFB4-46BB-8F1A-FD6A-6CB82D91F590}"/>
              </a:ext>
            </a:extLst>
          </p:cNvPr>
          <p:cNvSpPr/>
          <p:nvPr/>
        </p:nvSpPr>
        <p:spPr>
          <a:xfrm>
            <a:off x="6522720" y="2362200"/>
            <a:ext cx="297180" cy="2247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C4BB43-523E-C953-F929-0FC137D57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4" b="37985"/>
          <a:stretch/>
        </p:blipFill>
        <p:spPr>
          <a:xfrm>
            <a:off x="98698" y="5155571"/>
            <a:ext cx="11747862" cy="17024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6BA4E1-8CB8-8F4D-2A94-AD89049E939E}"/>
              </a:ext>
            </a:extLst>
          </p:cNvPr>
          <p:cNvSpPr/>
          <p:nvPr/>
        </p:nvSpPr>
        <p:spPr>
          <a:xfrm>
            <a:off x="9430327" y="1816355"/>
            <a:ext cx="2416233" cy="35289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FBD80E8D-44B2-1869-C1AC-74CDFFF7A2B1}"/>
              </a:ext>
            </a:extLst>
          </p:cNvPr>
          <p:cNvSpPr txBox="1"/>
          <p:nvPr/>
        </p:nvSpPr>
        <p:spPr>
          <a:xfrm>
            <a:off x="1" y="17790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at work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9767F0-7F25-62AB-D348-657F662015BF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076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validation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DDCEB72-3981-C11D-F1F7-49094DD93205}"/>
              </a:ext>
            </a:extLst>
          </p:cNvPr>
          <p:cNvCxnSpPr/>
          <p:nvPr/>
        </p:nvCxnSpPr>
        <p:spPr>
          <a:xfrm>
            <a:off x="2044879" y="80169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DD66E46-4AA6-0810-4F03-2A3576F8A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4739" y="1387198"/>
            <a:ext cx="4433181" cy="5358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09285-FDA2-A272-7AFC-BE9667BDB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9663" y="1387197"/>
            <a:ext cx="4432009" cy="535680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8DCB1631-F444-237F-2CCD-A24D442F3DC1}"/>
              </a:ext>
            </a:extLst>
          </p:cNvPr>
          <p:cNvSpPr txBox="1"/>
          <p:nvPr/>
        </p:nvSpPr>
        <p:spPr>
          <a:xfrm>
            <a:off x="84080" y="1166875"/>
            <a:ext cx="3037114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is unbiased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3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Google Shape;304;p36">
            <a:extLst>
              <a:ext uri="{FF2B5EF4-FFF2-40B4-BE49-F238E27FC236}">
                <a16:creationId xmlns:a16="http://schemas.microsoft.com/office/drawing/2014/main" id="{15149C1A-1CD9-9933-4278-426F94CE1454}"/>
              </a:ext>
            </a:extLst>
          </p:cNvPr>
          <p:cNvSpPr txBox="1"/>
          <p:nvPr/>
        </p:nvSpPr>
        <p:spPr>
          <a:xfrm>
            <a:off x="10611234" y="1017366"/>
            <a:ext cx="2219666" cy="73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3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</a:t>
            </a:r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al., MLST</a:t>
            </a:r>
          </a:p>
        </p:txBody>
      </p:sp>
    </p:spTree>
    <p:extLst>
      <p:ext uri="{BB962C8B-B14F-4D97-AF65-F5344CB8AC3E}">
        <p14:creationId xmlns:p14="http://schemas.microsoft.com/office/powerpoint/2010/main" val="22481937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66E46-4AA6-0810-4F03-2A3576F8A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4739" y="1387198"/>
            <a:ext cx="4433181" cy="5358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09285-FDA2-A272-7AFC-BE9667BDB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9663" y="1387197"/>
            <a:ext cx="4432009" cy="535680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8DCB1631-F444-237F-2CCD-A24D442F3DC1}"/>
              </a:ext>
            </a:extLst>
          </p:cNvPr>
          <p:cNvSpPr txBox="1"/>
          <p:nvPr/>
        </p:nvSpPr>
        <p:spPr>
          <a:xfrm>
            <a:off x="84079" y="1166875"/>
            <a:ext cx="3165583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is unbiased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3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respects MI invariance</a:t>
            </a: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7FD315D9-9CFD-BE19-33A7-F72736BABC37}"/>
              </a:ext>
            </a:extLst>
          </p:cNvPr>
          <p:cNvSpPr txBox="1"/>
          <p:nvPr/>
        </p:nvSpPr>
        <p:spPr>
          <a:xfrm>
            <a:off x="1" y="112587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validation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2C638F-C889-877E-DA34-58A658BFB95C}"/>
              </a:ext>
            </a:extLst>
          </p:cNvPr>
          <p:cNvCxnSpPr/>
          <p:nvPr/>
        </p:nvCxnSpPr>
        <p:spPr>
          <a:xfrm>
            <a:off x="2044879" y="80169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304;p36">
            <a:extLst>
              <a:ext uri="{FF2B5EF4-FFF2-40B4-BE49-F238E27FC236}">
                <a16:creationId xmlns:a16="http://schemas.microsoft.com/office/drawing/2014/main" id="{296A504A-A638-B179-9ADC-4DF5AFAEDB28}"/>
              </a:ext>
            </a:extLst>
          </p:cNvPr>
          <p:cNvSpPr txBox="1"/>
          <p:nvPr/>
        </p:nvSpPr>
        <p:spPr>
          <a:xfrm>
            <a:off x="10611234" y="1017366"/>
            <a:ext cx="2219666" cy="73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3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</a:t>
            </a:r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al., MLST</a:t>
            </a:r>
          </a:p>
        </p:txBody>
      </p:sp>
    </p:spTree>
    <p:extLst>
      <p:ext uri="{BB962C8B-B14F-4D97-AF65-F5344CB8AC3E}">
        <p14:creationId xmlns:p14="http://schemas.microsoft.com/office/powerpoint/2010/main" val="1485443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66E46-4AA6-0810-4F03-2A3576F8A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4739" y="1387198"/>
            <a:ext cx="4433181" cy="5358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09285-FDA2-A272-7AFC-BE9667BDB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9663" y="1387197"/>
            <a:ext cx="4432009" cy="535680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8DCB1631-F444-237F-2CCD-A24D442F3DC1}"/>
              </a:ext>
            </a:extLst>
          </p:cNvPr>
          <p:cNvSpPr txBox="1"/>
          <p:nvPr/>
        </p:nvSpPr>
        <p:spPr>
          <a:xfrm>
            <a:off x="84079" y="1166875"/>
            <a:ext cx="3165583" cy="578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is unbiased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3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respects MI invariance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3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errors scale as expected</a:t>
            </a:r>
          </a:p>
        </p:txBody>
      </p:sp>
      <p:sp>
        <p:nvSpPr>
          <p:cNvPr id="8" name="Google Shape;304;p36">
            <a:extLst>
              <a:ext uri="{FF2B5EF4-FFF2-40B4-BE49-F238E27FC236}">
                <a16:creationId xmlns:a16="http://schemas.microsoft.com/office/drawing/2014/main" id="{A92D60EC-AB56-69A7-3EFB-07A28D59C915}"/>
              </a:ext>
            </a:extLst>
          </p:cNvPr>
          <p:cNvSpPr txBox="1"/>
          <p:nvPr/>
        </p:nvSpPr>
        <p:spPr>
          <a:xfrm>
            <a:off x="10611234" y="1017366"/>
            <a:ext cx="2219666" cy="73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3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</a:t>
            </a:r>
            <a:r>
              <a:rPr lang="en-US" sz="1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al., MLST</a:t>
            </a: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6F575B98-424C-513C-4E96-0203C867B89A}"/>
              </a:ext>
            </a:extLst>
          </p:cNvPr>
          <p:cNvSpPr txBox="1"/>
          <p:nvPr/>
        </p:nvSpPr>
        <p:spPr>
          <a:xfrm>
            <a:off x="1" y="112587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GMM-MI validation</a:t>
            </a:r>
            <a:endParaRPr lang="en-GB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A16054-6262-EAD3-596D-386D1E739CFA}"/>
              </a:ext>
            </a:extLst>
          </p:cNvPr>
          <p:cNvCxnSpPr/>
          <p:nvPr/>
        </p:nvCxnSpPr>
        <p:spPr>
          <a:xfrm>
            <a:off x="2044879" y="80169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1739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Finds analytic equation linking variables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94B3BC51-5AE9-C7D5-32FE-9F911BFF802D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symbolic regression?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AC85F19-2D6F-E57D-0FE6-8996727BF738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6873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396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Finds analytic equation linking variables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 accurate, but more interpretable (?)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94B3BC51-5AE9-C7D5-32FE-9F911BFF802D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symbolic regression?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90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F03F55F8-09AF-A818-BEC2-349C37FA16E1}"/>
              </a:ext>
            </a:extLst>
          </p:cNvPr>
          <p:cNvSpPr txBox="1"/>
          <p:nvPr/>
        </p:nvSpPr>
        <p:spPr>
          <a:xfrm>
            <a:off x="-1" y="2060838"/>
            <a:ext cx="1219200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66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Less is enough:</a:t>
            </a:r>
          </a:p>
          <a:p>
            <a:pPr algn="ctr">
              <a:spcAft>
                <a:spcPts val="200"/>
              </a:spcAft>
            </a:pPr>
            <a:r>
              <a:rPr lang="en-GB" sz="4000" b="1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extending </a:t>
            </a:r>
            <a:r>
              <a:rPr lang="el-GR" sz="4000" b="1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GB" sz="4000" b="1" dirty="0">
                <a:solidFill>
                  <a:schemeClr val="bg1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CDM </a:t>
            </a:r>
            <a:r>
              <a:rPr lang="en-GB" sz="4000" dirty="0">
                <a:solidFill>
                  <a:srgbClr val="606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with representation learning</a:t>
            </a:r>
            <a:br>
              <a:rPr lang="en-GB" sz="1400" dirty="0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600" dirty="0">
              <a:solidFill>
                <a:srgbClr val="606060"/>
              </a:solidFill>
            </a:endParaRPr>
          </a:p>
          <a:p>
            <a:pPr algn="ctr"/>
            <a:endParaRPr lang="en-GB" sz="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589F4-DE90-7145-CFC8-09B98F1EF163}"/>
              </a:ext>
            </a:extLst>
          </p:cNvPr>
          <p:cNvSpPr/>
          <p:nvPr/>
        </p:nvSpPr>
        <p:spPr>
          <a:xfrm>
            <a:off x="11764736" y="6523265"/>
            <a:ext cx="500743" cy="33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0028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">
            <a:extLst>
              <a:ext uri="{FF2B5EF4-FFF2-40B4-BE49-F238E27FC236}">
                <a16:creationId xmlns:a16="http://schemas.microsoft.com/office/drawing/2014/main" id="{5A553954-4FA9-2D2A-F090-B5F6C40898F6}"/>
              </a:ext>
            </a:extLst>
          </p:cNvPr>
          <p:cNvSpPr txBox="1"/>
          <p:nvPr/>
        </p:nvSpPr>
        <p:spPr>
          <a:xfrm>
            <a:off x="0" y="1215504"/>
            <a:ext cx="121920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Finds analytic equation linking variables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 accurate, but more interpretable (?)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Many implementations available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94B3BC51-5AE9-C7D5-32FE-9F911BFF802D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symbolic regression?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3221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B28F5-18EA-48D9-AF72-D401759A5C0F}"/>
              </a:ext>
            </a:extLst>
          </p:cNvPr>
          <p:cNvSpPr txBox="1"/>
          <p:nvPr/>
        </p:nvSpPr>
        <p:spPr>
          <a:xfrm>
            <a:off x="3157491" y="2510134"/>
            <a:ext cx="587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29410082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Representation learning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649DA-6C17-FC9D-69C4-FAC1B5684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1997" r="761" b="2452"/>
          <a:stretch/>
        </p:blipFill>
        <p:spPr>
          <a:xfrm>
            <a:off x="700901" y="1534477"/>
            <a:ext cx="10708005" cy="37890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1D2C81-91A7-291E-8A5E-0EC6D5EDB615}"/>
              </a:ext>
            </a:extLst>
          </p:cNvPr>
          <p:cNvSpPr/>
          <p:nvPr/>
        </p:nvSpPr>
        <p:spPr>
          <a:xfrm>
            <a:off x="718457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DB822-5EC4-35FF-07D5-8FD4505AAE10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9ACE8-86B7-C6EE-90E6-6C98720146E1}"/>
              </a:ext>
            </a:extLst>
          </p:cNvPr>
          <p:cNvSpPr/>
          <p:nvPr/>
        </p:nvSpPr>
        <p:spPr>
          <a:xfrm>
            <a:off x="5198272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53903B-D981-188D-E902-356244F39AC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3F4225-D893-6D18-7217-65F2ED71C618}"/>
              </a:ext>
            </a:extLst>
          </p:cNvPr>
          <p:cNvSpPr txBox="1"/>
          <p:nvPr/>
        </p:nvSpPr>
        <p:spPr>
          <a:xfrm rot="19947944">
            <a:off x="1584870" y="3156458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some Data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09075-21C2-41A8-0753-C9DFEE1295BE}"/>
              </a:ext>
            </a:extLst>
          </p:cNvPr>
          <p:cNvSpPr txBox="1"/>
          <p:nvPr/>
        </p:nvSpPr>
        <p:spPr>
          <a:xfrm rot="899611">
            <a:off x="8238820" y="3696382"/>
            <a:ext cx="365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rant" panose="02000503000000000000" pitchFamily="2" charset="0"/>
              </a:rPr>
              <a:t>preDictions</a:t>
            </a:r>
            <a:endParaRPr lang="en-GB" sz="4400" b="1" dirty="0">
              <a:latin typeface="Morant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AE51A-E449-EA0D-D979-2D13BDFA0FC9}"/>
              </a:ext>
            </a:extLst>
          </p:cNvPr>
          <p:cNvSpPr txBox="1"/>
          <p:nvPr/>
        </p:nvSpPr>
        <p:spPr>
          <a:xfrm rot="21334683">
            <a:off x="4457820" y="2162230"/>
            <a:ext cx="359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bottleneck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FCDF908-7997-2268-F9B3-30501AB230ED}"/>
              </a:ext>
            </a:extLst>
          </p:cNvPr>
          <p:cNvSpPr/>
          <p:nvPr/>
        </p:nvSpPr>
        <p:spPr>
          <a:xfrm>
            <a:off x="3318510" y="1786574"/>
            <a:ext cx="1428460" cy="449957"/>
          </a:xfrm>
          <a:prstGeom prst="arc">
            <a:avLst>
              <a:gd name="adj1" fmla="val 16905532"/>
              <a:gd name="adj2" fmla="val 20937621"/>
            </a:avLst>
          </a:prstGeom>
          <a:ln w="38100" cap="rnd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DF2C403-D293-681B-3B71-438923E3A4E5}"/>
              </a:ext>
            </a:extLst>
          </p:cNvPr>
          <p:cNvSpPr/>
          <p:nvPr/>
        </p:nvSpPr>
        <p:spPr>
          <a:xfrm>
            <a:off x="3226084" y="1844422"/>
            <a:ext cx="1450774" cy="380024"/>
          </a:xfrm>
          <a:prstGeom prst="arc">
            <a:avLst>
              <a:gd name="adj1" fmla="val 16200000"/>
              <a:gd name="adj2" fmla="val 21452001"/>
            </a:avLst>
          </a:prstGeom>
          <a:ln w="38100" cap="rnd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7CA0E8B-3B94-01A6-2D26-79D13EAB5D64}"/>
              </a:ext>
            </a:extLst>
          </p:cNvPr>
          <p:cNvSpPr/>
          <p:nvPr/>
        </p:nvSpPr>
        <p:spPr>
          <a:xfrm>
            <a:off x="4464808" y="1808534"/>
            <a:ext cx="323077" cy="449957"/>
          </a:xfrm>
          <a:prstGeom prst="arc">
            <a:avLst>
              <a:gd name="adj1" fmla="val 17735121"/>
              <a:gd name="adj2" fmla="val 21178869"/>
            </a:avLst>
          </a:prstGeom>
          <a:ln w="38100" cap="flat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4CD93D6-0201-481B-8C07-AC17F6F08D11}"/>
              </a:ext>
            </a:extLst>
          </p:cNvPr>
          <p:cNvSpPr/>
          <p:nvPr/>
        </p:nvSpPr>
        <p:spPr>
          <a:xfrm rot="8747975">
            <a:off x="4458435" y="1794870"/>
            <a:ext cx="544479" cy="223957"/>
          </a:xfrm>
          <a:prstGeom prst="arc">
            <a:avLst>
              <a:gd name="adj1" fmla="val 16200000"/>
              <a:gd name="adj2" fmla="val 20600183"/>
            </a:avLst>
          </a:prstGeom>
          <a:ln w="38100" cap="flat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60F403-1921-E894-3842-1B8FBAD3B222}"/>
              </a:ext>
            </a:extLst>
          </p:cNvPr>
          <p:cNvGrpSpPr/>
          <p:nvPr/>
        </p:nvGrpSpPr>
        <p:grpSpPr>
          <a:xfrm>
            <a:off x="2430114" y="3738879"/>
            <a:ext cx="1337532" cy="412269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373FA87-6E96-2EAC-71FF-5B6762F94C6A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2CB06C0-C7EE-6493-25B9-BC1C2A7ED9C9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DB318DD-3C50-EEB7-B1F3-865DB2262B0B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6E2258A-6BB7-AF9A-DB40-6AE7915F4EB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96C16C-87D8-36BF-73E2-9C72D40039BA}"/>
              </a:ext>
            </a:extLst>
          </p:cNvPr>
          <p:cNvGrpSpPr/>
          <p:nvPr/>
        </p:nvGrpSpPr>
        <p:grpSpPr>
          <a:xfrm rot="5400000">
            <a:off x="5726780" y="2745300"/>
            <a:ext cx="1337532" cy="412269"/>
            <a:chOff x="2138964" y="1946594"/>
            <a:chExt cx="1776830" cy="471917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CCBA98C-A070-CD88-6047-35CF5C2841D7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943172AC-1A7E-FA7C-AC85-34CBF7DD4CE2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21D23857-6A34-2572-75E5-983C54B06B46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E359E3D1-FE16-5AE0-A6CC-898ADB86D85D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Arc 2">
            <a:extLst>
              <a:ext uri="{FF2B5EF4-FFF2-40B4-BE49-F238E27FC236}">
                <a16:creationId xmlns:a16="http://schemas.microsoft.com/office/drawing/2014/main" id="{2203A86C-5AA1-1750-A53E-EE6CCAB225EB}"/>
              </a:ext>
            </a:extLst>
          </p:cNvPr>
          <p:cNvSpPr/>
          <p:nvPr/>
        </p:nvSpPr>
        <p:spPr>
          <a:xfrm>
            <a:off x="3054350" y="5575495"/>
            <a:ext cx="1428460" cy="449957"/>
          </a:xfrm>
          <a:prstGeom prst="arc">
            <a:avLst>
              <a:gd name="adj1" fmla="val 16905532"/>
              <a:gd name="adj2" fmla="val 20937621"/>
            </a:avLst>
          </a:prstGeom>
          <a:ln w="38100" cap="rnd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18DBF18-ED71-3A91-CB91-71475C6D9163}"/>
              </a:ext>
            </a:extLst>
          </p:cNvPr>
          <p:cNvSpPr/>
          <p:nvPr/>
        </p:nvSpPr>
        <p:spPr>
          <a:xfrm>
            <a:off x="2961924" y="5633343"/>
            <a:ext cx="1450774" cy="380024"/>
          </a:xfrm>
          <a:prstGeom prst="arc">
            <a:avLst>
              <a:gd name="adj1" fmla="val 16200000"/>
              <a:gd name="adj2" fmla="val 21452001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96B3B11-F12E-A674-C53A-7A33F0E6D8AA}"/>
              </a:ext>
            </a:extLst>
          </p:cNvPr>
          <p:cNvSpPr/>
          <p:nvPr/>
        </p:nvSpPr>
        <p:spPr>
          <a:xfrm>
            <a:off x="4200648" y="5597455"/>
            <a:ext cx="323077" cy="449957"/>
          </a:xfrm>
          <a:prstGeom prst="arc">
            <a:avLst>
              <a:gd name="adj1" fmla="val 17735121"/>
              <a:gd name="adj2" fmla="val 21178869"/>
            </a:avLst>
          </a:prstGeom>
          <a:ln w="381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E41C724F-1192-EBEA-FF86-784934CD9AA2}"/>
              </a:ext>
            </a:extLst>
          </p:cNvPr>
          <p:cNvSpPr/>
          <p:nvPr/>
        </p:nvSpPr>
        <p:spPr>
          <a:xfrm rot="8747975">
            <a:off x="4194275" y="5583791"/>
            <a:ext cx="544479" cy="223957"/>
          </a:xfrm>
          <a:prstGeom prst="arc">
            <a:avLst>
              <a:gd name="adj1" fmla="val 16200000"/>
              <a:gd name="adj2" fmla="val 20600183"/>
            </a:avLst>
          </a:prstGeom>
          <a:ln w="381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40882359-10C8-8D7F-C5C6-1F25014D7556}"/>
              </a:ext>
            </a:extLst>
          </p:cNvPr>
          <p:cNvSpPr/>
          <p:nvPr/>
        </p:nvSpPr>
        <p:spPr>
          <a:xfrm rot="9938231">
            <a:off x="3499103" y="5267945"/>
            <a:ext cx="323077" cy="449957"/>
          </a:xfrm>
          <a:prstGeom prst="arc">
            <a:avLst>
              <a:gd name="adj1" fmla="val 17735121"/>
              <a:gd name="adj2" fmla="val 21178869"/>
            </a:avLst>
          </a:prstGeom>
          <a:ln w="381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7B0BD5B-D226-5E15-C585-2444D5565659}"/>
              </a:ext>
            </a:extLst>
          </p:cNvPr>
          <p:cNvSpPr/>
          <p:nvPr/>
        </p:nvSpPr>
        <p:spPr>
          <a:xfrm rot="20156151">
            <a:off x="3267048" y="5551073"/>
            <a:ext cx="544479" cy="223957"/>
          </a:xfrm>
          <a:prstGeom prst="arc">
            <a:avLst>
              <a:gd name="adj1" fmla="val 16200000"/>
              <a:gd name="adj2" fmla="val 20600183"/>
            </a:avLst>
          </a:prstGeom>
          <a:ln w="381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8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4149</Words>
  <Application>Microsoft Office PowerPoint</Application>
  <PresentationFormat>Widescreen</PresentationFormat>
  <Paragraphs>749</Paragraphs>
  <Slides>92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92</vt:i4>
      </vt:variant>
    </vt:vector>
  </HeadingPairs>
  <TitlesOfParts>
    <vt:vector size="108" baseType="lpstr">
      <vt:lpstr>Arial</vt:lpstr>
      <vt:lpstr>Calibri</vt:lpstr>
      <vt:lpstr>Calibri Light</vt:lpstr>
      <vt:lpstr>Courier New</vt:lpstr>
      <vt:lpstr>Helvetica</vt:lpstr>
      <vt:lpstr>Latin Modern Math</vt:lpstr>
      <vt:lpstr>Morant</vt:lpstr>
      <vt:lpstr>Open Sans</vt:lpstr>
      <vt:lpstr>Poppins</vt:lpstr>
      <vt:lpstr>Tahoma</vt:lpstr>
      <vt:lpstr>Verdana</vt:lpstr>
      <vt:lpstr>Office Theme</vt:lpstr>
      <vt:lpstr>Tema di Office</vt:lpstr>
      <vt:lpstr>Tema di Office</vt:lpstr>
      <vt:lpstr>Tema di Office</vt:lpstr>
      <vt:lpstr>Template PresentationGo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Piras, Davide</dc:creator>
  <cp:lastModifiedBy>Piras, Davide</cp:lastModifiedBy>
  <cp:revision>218</cp:revision>
  <dcterms:created xsi:type="dcterms:W3CDTF">2021-10-09T15:30:23Z</dcterms:created>
  <dcterms:modified xsi:type="dcterms:W3CDTF">2023-11-23T12:56:50Z</dcterms:modified>
</cp:coreProperties>
</file>