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0" d="100"/>
          <a:sy n="130" d="100"/>
        </p:scale>
        <p:origin x="144" y="1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8be482ce8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28be482ce8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2452b6e101fbd5d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2452b6e101fbd5d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Since void data has a set nature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8be482ce8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8be482ce8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99c94245fe_0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99c94245fe_0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4311f4f1f7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4311f4f1f7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 large scale say 100 Mpc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Sloan Digital Sky Survey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Dark Energy Counteracts gravity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Filaments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Vast space (not empty but very low density and contain only a few galaxies) inbetween fillament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2452b6e101fbd5d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2452b6e101fbd5d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5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45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BOSS survey (Alam et al. 2017), whose volume is much larger than the volume of the simulation box we used in this work—it is therefore expected that we have a larger error</a:t>
            </a:r>
            <a:endParaRPr sz="145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45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45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2452b6e101fbd5d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2452b6e101fbd5d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 are some models exist but still under-explored statistics, and for those machine learning are great for those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2452b6e101fbd5d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2452b6e101fbd5d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understand these properties first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2452b6e101fbd5d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2452b6e101fbd5d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99c94245fe_0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99c94245fe_0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99c94245fe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99c94245fe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2452b6e101fbd5d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2452b6e101fbd5d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yBalck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 amt="22000"/>
          </a:blip>
          <a:stretch>
            <a:fillRect/>
          </a:stretch>
        </p:blipFill>
        <p:spPr>
          <a:xfrm>
            <a:off x="50602" y="0"/>
            <a:ext cx="904279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46933" y="627950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Times New Roman"/>
              <a:buNone/>
              <a:defRPr sz="5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Times New Roman"/>
              <a:buNone/>
              <a:defRPr sz="3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Char char="●"/>
              <a:defRPr sz="2600">
                <a:solidFill>
                  <a:srgbClr val="FFFFFF"/>
                </a:solidFill>
              </a:defRPr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○"/>
              <a:defRPr sz="2200">
                <a:solidFill>
                  <a:srgbClr val="FFFFFF"/>
                </a:solidFill>
              </a:defRPr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■"/>
              <a:defRPr sz="2200">
                <a:solidFill>
                  <a:srgbClr val="FFFFFF"/>
                </a:solidFill>
              </a:defRPr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●"/>
              <a:defRPr sz="2200">
                <a:solidFill>
                  <a:srgbClr val="FFFFFF"/>
                </a:solidFill>
              </a:defRPr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○"/>
              <a:defRPr sz="2200">
                <a:solidFill>
                  <a:srgbClr val="FFFFFF"/>
                </a:solidFill>
              </a:defRPr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■"/>
              <a:defRPr sz="2200">
                <a:solidFill>
                  <a:srgbClr val="FFFFFF"/>
                </a:solidFill>
              </a:defRPr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●"/>
              <a:defRPr sz="2200">
                <a:solidFill>
                  <a:srgbClr val="FFFFFF"/>
                </a:solidFill>
              </a:defRPr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○"/>
              <a:defRPr sz="2200">
                <a:solidFill>
                  <a:srgbClr val="FFFFFF"/>
                </a:solidFill>
              </a:defRPr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■"/>
              <a:defRPr sz="2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imes New Roman"/>
              <a:buNone/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>
              <a:buNone/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>
              <a:buNone/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>
              <a:buNone/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>
              <a:buNone/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>
              <a:buNone/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>
              <a:buNone/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>
              <a:buNone/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>
              <a:buNone/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●"/>
              <a:defRPr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Char char="○"/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Char char="■"/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Char char="●"/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Char char="○"/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Char char="■"/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Char char="●"/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Char char="○"/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Char char="■"/>
              <a:defRPr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gigantes.readthedocs.io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505550" y="1427250"/>
            <a:ext cx="5992200" cy="120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292100" lvl="0" indent="0" algn="ctr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" sz="29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Machine-learning Cosmology from Void Properties</a:t>
            </a:r>
            <a:endParaRPr sz="29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1505550" y="2993550"/>
            <a:ext cx="61329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Bonny Y. Wang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Carnegie Mellon University / Center for Computational Astrophysics 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November 28th 2023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463850" y="4219700"/>
            <a:ext cx="6971400" cy="7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collaboration with </a:t>
            </a: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Alice Pisani, Francisco Villaescusa-Navarro,Benjamin D. Wandelt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3">
            <a:alphaModFix/>
          </a:blip>
          <a:srcRect l="13111" t="10015" r="13185" b="6456"/>
          <a:stretch/>
        </p:blipFill>
        <p:spPr>
          <a:xfrm>
            <a:off x="7039600" y="0"/>
            <a:ext cx="21044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723900"/>
            <a:ext cx="1232182" cy="14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2"/>
          <p:cNvPicPr preferRelativeResize="0"/>
          <p:nvPr/>
        </p:nvPicPr>
        <p:blipFill rotWithShape="1">
          <a:blip r:embed="rId3">
            <a:alphaModFix/>
          </a:blip>
          <a:srcRect l="43177" r="1331"/>
          <a:stretch/>
        </p:blipFill>
        <p:spPr>
          <a:xfrm>
            <a:off x="372438" y="258100"/>
            <a:ext cx="7789526" cy="462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2"/>
          <p:cNvSpPr txBox="1"/>
          <p:nvPr/>
        </p:nvSpPr>
        <p:spPr>
          <a:xfrm>
            <a:off x="6567138" y="4421600"/>
            <a:ext cx="22224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(Zaheer et al. 2017)</a:t>
            </a:r>
            <a:endParaRPr sz="1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" name="Google Shape;14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665465"/>
            <a:ext cx="8991601" cy="22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3"/>
          <p:cNvSpPr txBox="1"/>
          <p:nvPr/>
        </p:nvSpPr>
        <p:spPr>
          <a:xfrm>
            <a:off x="152400" y="322787"/>
            <a:ext cx="8839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Using Void Ellipticity, Density Contrast, Radius with Deep Sets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7" name="Google Shape;147;p23"/>
          <p:cNvSpPr txBox="1"/>
          <p:nvPr/>
        </p:nvSpPr>
        <p:spPr>
          <a:xfrm>
            <a:off x="531798" y="4173125"/>
            <a:ext cx="8385900" cy="5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10%	                                </a:t>
            </a:r>
            <a:r>
              <a:rPr lang="en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4%	               </a:t>
            </a:r>
            <a:r>
              <a:rPr lang="en" sz="18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     3%</a:t>
            </a:r>
            <a:endParaRPr sz="1800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8" name="Google Shape;148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Works</a:t>
            </a:r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Use voids in redshift space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Combine voids with traditional statistics (such as clusters)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Test robustness on different simulations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en"/>
              <a:t>Apply to real surveys</a:t>
            </a:r>
            <a:endParaRPr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/>
              <a:t>DESI, Euclid , Roman, SPHEREx, and PFS</a:t>
            </a:r>
            <a:endParaRPr/>
          </a:p>
        </p:txBody>
      </p:sp>
      <p:sp>
        <p:nvSpPr>
          <p:cNvPr id="155" name="Google Shape;155;p24"/>
          <p:cNvSpPr txBox="1"/>
          <p:nvPr/>
        </p:nvSpPr>
        <p:spPr>
          <a:xfrm>
            <a:off x="4383952" y="4086157"/>
            <a:ext cx="26814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Thank you!</a:t>
            </a:r>
            <a:endParaRPr sz="33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6" name="Google Shape;15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51000" y="3027245"/>
            <a:ext cx="1481300" cy="145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Cosmic voids</a:t>
            </a: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6138" y="661263"/>
            <a:ext cx="3842513" cy="3820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 rotWithShape="1">
          <a:blip r:embed="rId4">
            <a:alphaModFix/>
          </a:blip>
          <a:srcRect t="3400"/>
          <a:stretch/>
        </p:blipFill>
        <p:spPr>
          <a:xfrm>
            <a:off x="397425" y="1539050"/>
            <a:ext cx="3842525" cy="287965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/>
        </p:nvSpPr>
        <p:spPr>
          <a:xfrm>
            <a:off x="3960225" y="4482225"/>
            <a:ext cx="5115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https://www.sdss4.org/wp-content/uploads/2014/06/orangepie.jpg</a:t>
            </a:r>
            <a:endParaRPr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" name="Google Shape;69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Current constraints from Voids with the BOSS Survey</a:t>
            </a:r>
            <a:endParaRPr sz="3000"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525425" y="12288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05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50"/>
              <a:buChar char="●"/>
            </a:pPr>
            <a:r>
              <a:rPr lang="en" sz="2550"/>
              <a:t>The void-galaxy cross-correlation function </a:t>
            </a:r>
            <a:r>
              <a:rPr lang="en" sz="2550">
                <a:solidFill>
                  <a:schemeClr val="lt1"/>
                </a:solidFill>
              </a:rPr>
              <a:t>(Hamaus et al. 2020)</a:t>
            </a:r>
            <a:endParaRPr sz="2550"/>
          </a:p>
          <a:p>
            <a:pPr marL="914400" lvl="1" indent="-3905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50"/>
              <a:buChar char="○"/>
            </a:pPr>
            <a:r>
              <a:rPr lang="en" sz="2550"/>
              <a:t>Ω</a:t>
            </a:r>
            <a:r>
              <a:rPr lang="en" sz="2550" baseline="-25000"/>
              <a:t>m</a:t>
            </a:r>
            <a:r>
              <a:rPr lang="en" sz="2550"/>
              <a:t> = </a:t>
            </a:r>
            <a:r>
              <a:rPr lang="en" sz="2550">
                <a:solidFill>
                  <a:schemeClr val="lt1"/>
                </a:solidFill>
              </a:rPr>
              <a:t>0.310 ±5% </a:t>
            </a:r>
            <a:endParaRPr sz="2550"/>
          </a:p>
          <a:p>
            <a:pPr marL="457200" lvl="0" indent="-3905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50"/>
              <a:buChar char="●"/>
            </a:pPr>
            <a:r>
              <a:rPr lang="en" sz="2550"/>
              <a:t>The void size function </a:t>
            </a:r>
            <a:r>
              <a:rPr lang="en" sz="2550">
                <a:solidFill>
                  <a:schemeClr val="lt1"/>
                </a:solidFill>
              </a:rPr>
              <a:t>(Contarini et al. 2022)</a:t>
            </a:r>
            <a:endParaRPr sz="2550"/>
          </a:p>
          <a:p>
            <a:pPr marL="914400" lvl="1" indent="-3905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50"/>
              <a:buChar char="○"/>
            </a:pPr>
            <a:r>
              <a:rPr lang="en" sz="2550"/>
              <a:t>Ω</a:t>
            </a:r>
            <a:r>
              <a:rPr lang="en" sz="2550" baseline="-25000"/>
              <a:t>m</a:t>
            </a:r>
            <a:r>
              <a:rPr lang="en" sz="2550"/>
              <a:t> =</a:t>
            </a:r>
            <a:endParaRPr sz="2550"/>
          </a:p>
          <a:p>
            <a:pPr marL="914400" lvl="1" indent="-39052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50"/>
              <a:buChar char="○"/>
            </a:pPr>
            <a:r>
              <a:rPr lang="en" sz="2550"/>
              <a:t>σ</a:t>
            </a:r>
            <a:r>
              <a:rPr lang="en" sz="2550" baseline="-25000"/>
              <a:t>8</a:t>
            </a:r>
            <a:r>
              <a:rPr lang="en" sz="2550"/>
              <a:t>  =</a:t>
            </a:r>
            <a:endParaRPr sz="2550"/>
          </a:p>
        </p:txBody>
      </p:sp>
      <p:pic>
        <p:nvPicPr>
          <p:cNvPr id="76" name="Google Shape;76;p15" title="[255,255,255,&quot;https://www.codecogs.com/eqnedit.php?latex=0.80%5E%7B%2B11%5C%25%7D_%7B-10%5C%25%7D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0475" y="4266222"/>
            <a:ext cx="1196125" cy="442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 title="[255,255,255,&quot;https://www.codecogs.com/eqnedit.php?latex=0.29%20%5E%7B%2B24%5C%25%7D_%7B-20%5C%25%7D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0475" y="3667450"/>
            <a:ext cx="1196125" cy="44265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/>
        </p:nvSpPr>
        <p:spPr>
          <a:xfrm>
            <a:off x="311700" y="6237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Outline</a:t>
            </a:r>
            <a:endParaRPr sz="3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458950" y="2024800"/>
            <a:ext cx="2257500" cy="752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Void Data</a:t>
            </a:r>
            <a:endParaRPr sz="37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5995612" y="1827250"/>
            <a:ext cx="2833800" cy="13200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Cosmological Parameters</a:t>
            </a:r>
            <a:endParaRPr sz="3700" baseline="-250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86" name="Google Shape;86;p16"/>
          <p:cNvCxnSpPr>
            <a:stCxn id="84" idx="3"/>
            <a:endCxn id="85" idx="1"/>
          </p:cNvCxnSpPr>
          <p:nvPr/>
        </p:nvCxnSpPr>
        <p:spPr>
          <a:xfrm>
            <a:off x="2716450" y="2401000"/>
            <a:ext cx="3279300" cy="86400"/>
          </a:xfrm>
          <a:prstGeom prst="straightConnector1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7" name="Google Shape;87;p16"/>
          <p:cNvSpPr txBox="1"/>
          <p:nvPr/>
        </p:nvSpPr>
        <p:spPr>
          <a:xfrm>
            <a:off x="3274150" y="1619950"/>
            <a:ext cx="1809600" cy="1627800"/>
          </a:xfrm>
          <a:prstGeom prst="rect">
            <a:avLst/>
          </a:prstGeom>
          <a:solidFill>
            <a:srgbClr val="000000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Machine</a:t>
            </a:r>
            <a:endParaRPr sz="31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Learning Models </a:t>
            </a:r>
            <a:endParaRPr sz="31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311700" y="3461550"/>
            <a:ext cx="28338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Void Ellipticity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Void Density Contrast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Void Radius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5995598" y="3565775"/>
            <a:ext cx="27666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Times New Roman"/>
              <a:buChar char="●"/>
            </a:pPr>
            <a:r>
              <a:rPr lang="en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mean and standard deviation of the posterior distribution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0" name="Google Shape;90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7"/>
          <p:cNvPicPr preferRelativeResize="0"/>
          <p:nvPr/>
        </p:nvPicPr>
        <p:blipFill rotWithShape="1">
          <a:blip r:embed="rId3">
            <a:alphaModFix/>
          </a:blip>
          <a:srcRect l="3937" t="7612" r="2324"/>
          <a:stretch/>
        </p:blipFill>
        <p:spPr>
          <a:xfrm>
            <a:off x="286388" y="0"/>
            <a:ext cx="8571225" cy="274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06491" y="2927188"/>
            <a:ext cx="2721365" cy="209572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5638" y="227450"/>
            <a:ext cx="6752727" cy="445455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8"/>
          <p:cNvSpPr txBox="1"/>
          <p:nvPr/>
        </p:nvSpPr>
        <p:spPr>
          <a:xfrm>
            <a:off x="194576" y="3039250"/>
            <a:ext cx="2508900" cy="13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Density Contrast:</a:t>
            </a:r>
            <a:endParaRPr sz="15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ratio of the minimum density along the ridge of the void versus the minimum density in the void</a:t>
            </a:r>
            <a:endParaRPr sz="15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3508" y="2640220"/>
            <a:ext cx="2409385" cy="185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>
            <a:spLocks noGrp="1"/>
          </p:cNvSpPr>
          <p:nvPr>
            <p:ph type="title"/>
          </p:nvPr>
        </p:nvSpPr>
        <p:spPr>
          <a:xfrm>
            <a:off x="311700" y="726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Dataset - GIGANTES</a:t>
            </a:r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body" idx="1"/>
          </p:nvPr>
        </p:nvSpPr>
        <p:spPr>
          <a:xfrm>
            <a:off x="227200" y="2274725"/>
            <a:ext cx="4155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Created by applying VIDE void finder (halo field) on QUIJOTE simulation</a:t>
            </a:r>
            <a:endParaRPr sz="19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(Villaescusa-Navarro et al. 2020, Sutter et al. 2015, Neyrinck 2008)</a:t>
            </a:r>
            <a:endParaRPr sz="22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2" name="Google Shape;112;p19"/>
          <p:cNvPicPr preferRelativeResize="0"/>
          <p:nvPr/>
        </p:nvPicPr>
        <p:blipFill rotWithShape="1">
          <a:blip r:embed="rId3">
            <a:alphaModFix/>
          </a:blip>
          <a:srcRect l="10472" t="9147" r="10960" b="12666"/>
          <a:stretch/>
        </p:blipFill>
        <p:spPr>
          <a:xfrm>
            <a:off x="4572000" y="284350"/>
            <a:ext cx="4597376" cy="4574802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9"/>
          <p:cNvSpPr txBox="1"/>
          <p:nvPr/>
        </p:nvSpPr>
        <p:spPr>
          <a:xfrm>
            <a:off x="311700" y="1471625"/>
            <a:ext cx="40713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https://gigantes.readthedocs.io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(Kreisch et al. 2021)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4" name="Google Shape;11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3962" y="4115531"/>
            <a:ext cx="5021474" cy="7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0"/>
          <p:cNvSpPr txBox="1"/>
          <p:nvPr/>
        </p:nvSpPr>
        <p:spPr>
          <a:xfrm>
            <a:off x="6647708" y="4354292"/>
            <a:ext cx="24963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Jeffrey &amp; Wandelt 2020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" name="Google Shape;121;p20"/>
          <p:cNvSpPr txBox="1"/>
          <p:nvPr/>
        </p:nvSpPr>
        <p:spPr>
          <a:xfrm>
            <a:off x="-3" y="4354300"/>
            <a:ext cx="1651500" cy="46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Loss Function:</a:t>
            </a:r>
            <a:endParaRPr sz="1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2" name="Google Shape;122;p20"/>
          <p:cNvPicPr preferRelativeResize="0"/>
          <p:nvPr/>
        </p:nvPicPr>
        <p:blipFill rotWithShape="1">
          <a:blip r:embed="rId4">
            <a:alphaModFix/>
          </a:blip>
          <a:srcRect l="-630" t="3153" r="629" b="14290"/>
          <a:stretch/>
        </p:blipFill>
        <p:spPr>
          <a:xfrm>
            <a:off x="1269975" y="295725"/>
            <a:ext cx="6709647" cy="386910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>
            <a:spLocks noGrp="1"/>
          </p:cNvSpPr>
          <p:nvPr>
            <p:ph type="title"/>
          </p:nvPr>
        </p:nvSpPr>
        <p:spPr>
          <a:xfrm>
            <a:off x="3710000" y="1127250"/>
            <a:ext cx="4815000" cy="89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chemeClr val="lt1"/>
                </a:solidFill>
              </a:rPr>
              <a:t>Histograms of Void Density Contrast </a:t>
            </a:r>
            <a:endParaRPr sz="18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29" name="Google Shape;12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143863"/>
            <a:ext cx="3059703" cy="229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7750" y="2120137"/>
            <a:ext cx="3123003" cy="2342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83500" y="2143875"/>
            <a:ext cx="3059703" cy="2294777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1"/>
          <p:cNvSpPr txBox="1"/>
          <p:nvPr/>
        </p:nvSpPr>
        <p:spPr>
          <a:xfrm>
            <a:off x="398050" y="1127250"/>
            <a:ext cx="2476500" cy="7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Histograms of Void Ellipticity</a:t>
            </a:r>
            <a:endParaRPr sz="2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3" name="Google Shape;13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385</Words>
  <Application>Microsoft Office PowerPoint</Application>
  <PresentationFormat>On-screen Show (16:9)</PresentationFormat>
  <Paragraphs>68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Times New Roman</vt:lpstr>
      <vt:lpstr>Simple Light</vt:lpstr>
      <vt:lpstr>PowerPoint Presentation</vt:lpstr>
      <vt:lpstr>Cosmic voids</vt:lpstr>
      <vt:lpstr>Current constraints from Voids with the BOSS Survey</vt:lpstr>
      <vt:lpstr>PowerPoint Presentation</vt:lpstr>
      <vt:lpstr>PowerPoint Presentation</vt:lpstr>
      <vt:lpstr>PowerPoint Presentation</vt:lpstr>
      <vt:lpstr>Dataset - GIGANTES</vt:lpstr>
      <vt:lpstr>PowerPoint Presentation</vt:lpstr>
      <vt:lpstr>Histograms of Void Density Contrast  </vt:lpstr>
      <vt:lpstr>PowerPoint Presentation</vt:lpstr>
      <vt:lpstr>PowerPoint Presentation</vt:lpstr>
      <vt:lpstr>Future Works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Yue Wang</cp:lastModifiedBy>
  <cp:revision>1</cp:revision>
  <dcterms:modified xsi:type="dcterms:W3CDTF">2023-11-28T05:17:22Z</dcterms:modified>
</cp:coreProperties>
</file>