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9" r:id="rId4"/>
    <p:sldId id="258" r:id="rId5"/>
    <p:sldId id="267" r:id="rId6"/>
    <p:sldId id="257" r:id="rId7"/>
    <p:sldId id="260" r:id="rId8"/>
    <p:sldId id="261" r:id="rId9"/>
    <p:sldId id="281" r:id="rId10"/>
    <p:sldId id="285" r:id="rId11"/>
    <p:sldId id="28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05"/>
    <p:restoredTop sz="90922"/>
  </p:normalViewPr>
  <p:slideViewPr>
    <p:cSldViewPr snapToGrid="0">
      <p:cViewPr varScale="1">
        <p:scale>
          <a:sx n="89" d="100"/>
          <a:sy n="89" d="100"/>
        </p:scale>
        <p:origin x="16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21ABC-743F-0F49-B603-0DB4AF86415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A793C-9E62-3C4B-B5E4-12B0E830C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2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793C-9E62-3C4B-B5E4-12B0E830C7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7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793C-9E62-3C4B-B5E4-12B0E830C7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DO: </a:t>
            </a:r>
          </a:p>
          <a:p>
            <a:r>
              <a:rPr lang="en-US" dirty="0"/>
              <a:t>Add citation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A793C-9E62-3C4B-B5E4-12B0E830C7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7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E63A-AE2D-6DCF-C4EB-D25E47376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10EAE1-E756-B26C-BE5F-D8B127038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CCF20-0D89-A0E7-4CD7-7630B415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DCA-B256-D093-CA55-54CAA3CE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0BB1A-EF57-9266-04F4-C0B99D9E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0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7B218-8289-A07F-DDC0-FFD6264D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1A5C0-59E8-2364-64D1-8D0DF1017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2923E-0C1E-5004-9A72-563F00913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2D4E5-6934-A221-003F-86C34C31D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48FA8-A714-CD39-6285-DB7E4109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1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B9093C-F4B8-6C65-57C9-6B5D8476C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4A4FB-47E6-B3C4-7A33-D3E957D58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84C51-BA8E-CA75-2E0D-5A9ACD12D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7ABFD-5BE4-F47F-685E-43AC9912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471F0-6BE0-A89F-03E0-FA54D2A8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8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CAA83-8422-2B85-65B9-1F672221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11984-2C1E-6E9A-3745-2E6B45FE8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843D7-C91D-9380-CFB0-78B03378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9281D-A6D1-6D50-17DD-42FB6014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0AE6A-11E1-CE62-918E-92C4B24A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8414-5F30-9DC3-7D77-BF15FFBF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F0335-1C2B-4930-2081-1E0A8B20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8DF9B-BDF6-8530-0793-BE5D132E1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EBD65-E10A-93E4-45A3-8CC3D0C9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88869-A3B4-4D32-9B70-419ABD9D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0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CCA7C-A855-6BF2-8F9B-40FE5B74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151BE-D60D-20D5-62B9-B88F9B3C3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6A139-C85B-F318-87E2-1ABABF629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6085A-6602-848B-D9F3-0DC4EFF6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925A1-535C-690B-997F-58D1E3117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CF1BA-3237-FF79-C06B-D46C4D3B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74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CEE85-D2BB-9453-3B99-BDBB7683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7774B-1E02-BA5D-7B14-45300253A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45462-E603-E17C-C426-2715440B9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0A3D6-3907-9DCF-776E-D181F69939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88C4AD-B81F-2CE3-6882-D86D8D0FB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025311-138B-D588-2054-18EB6018C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EC5EB-FCD0-A211-7EFE-5374A881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F4F483-A3D2-DE24-34DC-41ED74AD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80CB-1A30-BE46-EB2B-8C68E511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DE156E-76B6-732B-B10D-2252F48E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1E7DF-9607-7B3F-FBF8-F11F0881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FBA14-A5A9-0F1B-2771-70D15D92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6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7C2BA9-8301-0E69-D168-A2AE5E77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38A27C-74BF-E973-9609-5136DF186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ED622-7AB3-D4EB-189A-44C4523A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1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E7C-502B-399D-2ACD-78139EDB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921BB-56B3-C298-60D2-4F9CBF8B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5BC2E-BCEF-8381-2E3D-4DD293BC6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65AF0-3AC3-E4E9-7269-CF438A4A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88820-D829-DF3E-B722-8D56E550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DF8B8-EEA1-B9CC-6846-178F639B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4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4AA2A-7C10-E07F-97D9-9CE47D26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86216D-D0C4-EF21-1368-361108ACD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BF71B-BA81-8473-7393-18FCBA65A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4EF1F-80FC-A922-28A0-7140C327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7ED88-1DA6-79E7-ED19-DB0DE0B0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5ED2E-47B6-5141-C930-C165C708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5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49CFD-D050-8709-DBB5-535D9170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6A10C-9DE1-49C1-6CC8-C90E88572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45C7-F511-913C-9E49-0A0936CB8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60A76-8668-704C-B263-1F8A8BFC845F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0A759-D6B0-DA50-2929-5999F9F92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B1EC5-118F-6970-52C8-194E51B6D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3012-8649-C549-A4D2-CC3AE66CF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D89EF4-BDBA-64C3-A23F-3F25F04B854A}"/>
              </a:ext>
            </a:extLst>
          </p:cNvPr>
          <p:cNvSpPr txBox="1"/>
          <p:nvPr/>
        </p:nvSpPr>
        <p:spPr>
          <a:xfrm>
            <a:off x="7930590" y="3732593"/>
            <a:ext cx="3626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36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endParaRPr lang="en-US" sz="36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algn="ctr"/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SLAC/KIPAC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49D39-ECF5-4161-E2F4-E3A167F19EC6}"/>
              </a:ext>
            </a:extLst>
          </p:cNvPr>
          <p:cNvSpPr txBox="1"/>
          <p:nvPr/>
        </p:nvSpPr>
        <p:spPr>
          <a:xfrm>
            <a:off x="7295785" y="2053342"/>
            <a:ext cx="4896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Machine Learning for New Physics</a:t>
            </a:r>
          </a:p>
        </p:txBody>
      </p:sp>
      <p:pic>
        <p:nvPicPr>
          <p:cNvPr id="3" name="Picture 2" descr="Stars and galaxies in outer space&#10;&#10;Description automatically generated">
            <a:extLst>
              <a:ext uri="{FF2B5EF4-FFF2-40B4-BE49-F238E27FC236}">
                <a16:creationId xmlns:a16="http://schemas.microsoft.com/office/drawing/2014/main" id="{22BFC677-2375-FE99-CEEE-2E77C255B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340600" cy="68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FA9654-175C-D549-FC4D-C480CCE46BAE}"/>
              </a:ext>
            </a:extLst>
          </p:cNvPr>
          <p:cNvSpPr txBox="1"/>
          <p:nvPr/>
        </p:nvSpPr>
        <p:spPr>
          <a:xfrm>
            <a:off x="16842" y="1088441"/>
            <a:ext cx="3893462" cy="175432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Cosmology: fixed parameters</a:t>
            </a:r>
          </a:p>
          <a:p>
            <a:pPr algn="ctr"/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+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Modified gravity: </a:t>
            </a: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varying parameters</a:t>
            </a:r>
          </a:p>
          <a:p>
            <a:pPr algn="ctr"/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+ </a:t>
            </a:r>
          </a:p>
          <a:p>
            <a:pPr algn="ctr"/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Vary s</a:t>
            </a:r>
            <a:r>
              <a:rPr lang="en-US" baseline="-25000" dirty="0">
                <a:latin typeface="PingFang HK" panose="020B0400000000000000" pitchFamily="34" charset="-120"/>
                <a:ea typeface="PingFang HK" panose="020B0400000000000000" pitchFamily="34" charset="-120"/>
              </a:rPr>
              <a:t>8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A2B3275-E6C5-C093-1436-A3E4DD03755C}"/>
              </a:ext>
            </a:extLst>
          </p:cNvPr>
          <p:cNvSpPr/>
          <p:nvPr/>
        </p:nvSpPr>
        <p:spPr>
          <a:xfrm>
            <a:off x="4051560" y="1529966"/>
            <a:ext cx="2127984" cy="290592"/>
          </a:xfrm>
          <a:prstGeom prst="rightArrow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F9CEC-6273-5E0A-A48A-B488BFE4E138}"/>
              </a:ext>
            </a:extLst>
          </p:cNvPr>
          <p:cNvSpPr txBox="1"/>
          <p:nvPr/>
        </p:nvSpPr>
        <p:spPr>
          <a:xfrm>
            <a:off x="6726953" y="1129856"/>
            <a:ext cx="5053782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Theoretical predictions of </a:t>
            </a: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cosmic shear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E05E5-24B0-B444-B9F2-1AA1DFE4E99D}"/>
              </a:ext>
            </a:extLst>
          </p:cNvPr>
          <p:cNvSpPr txBox="1"/>
          <p:nvPr/>
        </p:nvSpPr>
        <p:spPr>
          <a:xfrm>
            <a:off x="4008016" y="1786291"/>
            <a:ext cx="205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MGCamb</a:t>
            </a:r>
            <a:r>
              <a:rPr lang="en-US" sz="1400" dirty="0">
                <a:latin typeface="PingFang HK" panose="020B0400000000000000" pitchFamily="34" charset="-120"/>
                <a:ea typeface="PingFang HK" panose="020B0400000000000000" pitchFamily="34" charset="-120"/>
              </a:rPr>
              <a:t> + </a:t>
            </a:r>
            <a:r>
              <a:rPr lang="en-US" sz="14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CosmoSIS</a:t>
            </a:r>
            <a:endParaRPr lang="en-US" sz="14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3C022A6-0429-EC5F-FD2C-1F29F4BA3B6E}"/>
              </a:ext>
            </a:extLst>
          </p:cNvPr>
          <p:cNvSpPr/>
          <p:nvPr/>
        </p:nvSpPr>
        <p:spPr>
          <a:xfrm>
            <a:off x="4056139" y="4109958"/>
            <a:ext cx="2218170" cy="307777"/>
          </a:xfrm>
          <a:prstGeom prst="rightArrow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7B62C-831F-DCE8-5965-404656DACADE}"/>
              </a:ext>
            </a:extLst>
          </p:cNvPr>
          <p:cNvSpPr txBox="1"/>
          <p:nvPr/>
        </p:nvSpPr>
        <p:spPr>
          <a:xfrm>
            <a:off x="4627489" y="3916348"/>
            <a:ext cx="829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ingFang HK" panose="020B0400000000000000" pitchFamily="34" charset="-120"/>
                <a:ea typeface="PingFang HK" panose="020B0400000000000000" pitchFamily="34" charset="-120"/>
              </a:rPr>
              <a:t>SOMPY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EC56F6-DEFE-840B-5EF3-EB446700312A}"/>
              </a:ext>
            </a:extLst>
          </p:cNvPr>
          <p:cNvSpPr txBox="1"/>
          <p:nvPr/>
        </p:nvSpPr>
        <p:spPr>
          <a:xfrm>
            <a:off x="6726953" y="2981374"/>
            <a:ext cx="2796362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6x6 SOM grid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D876CC-2086-40B9-C88C-03440F727D31}"/>
              </a:ext>
            </a:extLst>
          </p:cNvPr>
          <p:cNvSpPr/>
          <p:nvPr/>
        </p:nvSpPr>
        <p:spPr>
          <a:xfrm>
            <a:off x="6904763" y="1475923"/>
            <a:ext cx="50537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5 redshift bins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15 values of multipole ell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=&gt; 225 elements per data set</a:t>
            </a:r>
          </a:p>
        </p:txBody>
      </p:sp>
      <p:pic>
        <p:nvPicPr>
          <p:cNvPr id="2" name="Picture 1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EC6EB53B-63F2-37BF-067F-150B3B4D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03" y="3023633"/>
            <a:ext cx="3578264" cy="2683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462F01-005E-52E3-9E2E-B48A860AF6BD}"/>
              </a:ext>
            </a:extLst>
          </p:cNvPr>
          <p:cNvSpPr txBox="1"/>
          <p:nvPr/>
        </p:nvSpPr>
        <p:spPr>
          <a:xfrm>
            <a:off x="82924" y="705378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1. Producing the training 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23C3AC-9C35-B656-9D7E-09A60C720DDF}"/>
              </a:ext>
            </a:extLst>
          </p:cNvPr>
          <p:cNvSpPr txBox="1"/>
          <p:nvPr/>
        </p:nvSpPr>
        <p:spPr>
          <a:xfrm>
            <a:off x="101790" y="2964251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2. Training the SOM</a:t>
            </a:r>
          </a:p>
        </p:txBody>
      </p:sp>
      <p:pic>
        <p:nvPicPr>
          <p:cNvPr id="17" name="Picture 16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9D199908-603C-28F9-2B5A-0F2C0A256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124" y="3148917"/>
            <a:ext cx="2924310" cy="26333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AF163A-6C1D-0D4C-57A8-A6DE3C239081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557A5-A4C3-23C9-53F2-94111BD65CAF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ABB4DA-C0B0-F40A-4FC2-1A115097B9A6}"/>
              </a:ext>
            </a:extLst>
          </p:cNvPr>
          <p:cNvSpPr txBox="1"/>
          <p:nvPr/>
        </p:nvSpPr>
        <p:spPr>
          <a:xfrm>
            <a:off x="11896989" y="659473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EA693-5046-D8BC-6816-357458CE510A}"/>
              </a:ext>
            </a:extLst>
          </p:cNvPr>
          <p:cNvSpPr txBox="1"/>
          <p:nvPr/>
        </p:nvSpPr>
        <p:spPr>
          <a:xfrm>
            <a:off x="0" y="190750"/>
            <a:ext cx="122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Map MG models onto 2D map using Self-Organizing Map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F71344-2CE4-F61C-925C-486C62FFB817}"/>
              </a:ext>
            </a:extLst>
          </p:cNvPr>
          <p:cNvSpPr txBox="1"/>
          <p:nvPr/>
        </p:nvSpPr>
        <p:spPr>
          <a:xfrm>
            <a:off x="2698323" y="5807135"/>
            <a:ext cx="6733331" cy="40011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Approach proposed in </a:t>
            </a:r>
            <a:r>
              <a:rPr lang="en-US" sz="2000" b="1" i="1" dirty="0">
                <a:solidFill>
                  <a:srgbClr val="C0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AF</a:t>
            </a:r>
            <a:r>
              <a:rPr lang="en-US" sz="2000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, </a:t>
            </a:r>
            <a:r>
              <a:rPr lang="en-US" sz="2000" i="1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Hemmati</a:t>
            </a:r>
            <a:r>
              <a:rPr lang="en-US" sz="2000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 et al, OJA,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1081F-6546-8016-A0D0-8CE775667E21}"/>
              </a:ext>
            </a:extLst>
          </p:cNvPr>
          <p:cNvSpPr txBox="1"/>
          <p:nvPr/>
        </p:nvSpPr>
        <p:spPr>
          <a:xfrm>
            <a:off x="2234951" y="6234331"/>
            <a:ext cx="750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Other approach proposed in </a:t>
            </a:r>
            <a:r>
              <a:rPr lang="en-US" i="1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Mancarella</a:t>
            </a: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 et al, PRD, 2022 </a:t>
            </a: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using BNN</a:t>
            </a:r>
          </a:p>
        </p:txBody>
      </p:sp>
    </p:spTree>
    <p:extLst>
      <p:ext uri="{BB962C8B-B14F-4D97-AF65-F5344CB8AC3E}">
        <p14:creationId xmlns:p14="http://schemas.microsoft.com/office/powerpoint/2010/main" val="248366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66CBF4-7F28-5B5F-721E-3C22D9160DA8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F8C690-1ACF-7B6E-4D3C-35B72E47C5F2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86370-CFF9-00BC-F8D0-ED89BC3693B9}"/>
              </a:ext>
            </a:extLst>
          </p:cNvPr>
          <p:cNvSpPr txBox="1"/>
          <p:nvPr/>
        </p:nvSpPr>
        <p:spPr>
          <a:xfrm>
            <a:off x="11907115" y="6594732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54FF36-64C6-1DB7-B7CD-2B0E07A48BB5}"/>
              </a:ext>
            </a:extLst>
          </p:cNvPr>
          <p:cNvSpPr txBox="1"/>
          <p:nvPr/>
        </p:nvSpPr>
        <p:spPr>
          <a:xfrm>
            <a:off x="2283561" y="1008334"/>
            <a:ext cx="7624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Dark energy and modified gravity should both be tested,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Dilaton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has a unique signature,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Application to </a:t>
            </a:r>
            <a:r>
              <a:rPr lang="el-GR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σ</a:t>
            </a:r>
            <a:r>
              <a:rPr lang="en-US" sz="2000" baseline="-25000" dirty="0">
                <a:latin typeface="PingFang HK" panose="020B0400000000000000" pitchFamily="34" charset="-120"/>
                <a:ea typeface="PingFang HK" panose="020B0400000000000000" pitchFamily="34" charset="-120"/>
              </a:rPr>
              <a:t>8 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tension.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3B7CF-9700-7A9C-7625-B7CE833CB449}"/>
              </a:ext>
            </a:extLst>
          </p:cNvPr>
          <p:cNvSpPr txBox="1"/>
          <p:nvPr/>
        </p:nvSpPr>
        <p:spPr>
          <a:xfrm>
            <a:off x="0" y="190750"/>
            <a:ext cx="122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Understanding MG models impact on cosmic shear with SOM</a:t>
            </a:r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6289E86C-0276-FED7-949B-622C9AFE9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24" y="2932648"/>
            <a:ext cx="5366693" cy="24416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719D4D-9FF1-5441-E177-C66B86065F91}"/>
              </a:ext>
            </a:extLst>
          </p:cNvPr>
          <p:cNvSpPr txBox="1"/>
          <p:nvPr/>
        </p:nvSpPr>
        <p:spPr>
          <a:xfrm>
            <a:off x="439624" y="5134970"/>
            <a:ext cx="3385927" cy="249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PingFang HK" panose="020B0400000000000000" pitchFamily="34" charset="-120"/>
                <a:ea typeface="PingFang HK" panose="020B0400000000000000" pitchFamily="34" charset="-120"/>
              </a:rPr>
              <a:t>From</a:t>
            </a:r>
            <a:r>
              <a:rPr lang="en-US" sz="1000" b="1" dirty="0">
                <a:solidFill>
                  <a:srgbClr val="C0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</a:t>
            </a:r>
            <a:r>
              <a:rPr lang="en-US" sz="1000" dirty="0">
                <a:latin typeface="PingFang HK" panose="020B0400000000000000" pitchFamily="34" charset="-120"/>
                <a:ea typeface="PingFang HK" panose="020B0400000000000000" pitchFamily="34" charset="-120"/>
              </a:rPr>
              <a:t>AF, </a:t>
            </a:r>
            <a:r>
              <a:rPr lang="en-US" sz="10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Hemmati</a:t>
            </a:r>
            <a:r>
              <a:rPr lang="en-US" sz="1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et al, OJA, 2023</a:t>
            </a:r>
            <a:endParaRPr lang="en-US" sz="1000" dirty="0"/>
          </a:p>
        </p:txBody>
      </p:sp>
      <p:pic>
        <p:nvPicPr>
          <p:cNvPr id="25" name="Picture 24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616AB68C-21C5-37FB-632E-16C895C5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363" y="2008335"/>
            <a:ext cx="2659164" cy="1994373"/>
          </a:xfrm>
          <a:prstGeom prst="rect">
            <a:avLst/>
          </a:prstGeom>
        </p:spPr>
      </p:pic>
      <p:pic>
        <p:nvPicPr>
          <p:cNvPr id="26" name="Picture 25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29E9D94F-3E63-0C75-B7E4-7FD62A74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363" y="4125747"/>
            <a:ext cx="2659164" cy="1994373"/>
          </a:xfrm>
          <a:prstGeom prst="rect">
            <a:avLst/>
          </a:prstGeom>
        </p:spPr>
      </p:pic>
      <p:pic>
        <p:nvPicPr>
          <p:cNvPr id="27" name="Picture 26" descr="A colorful squares with a white square in the middle&#10;&#10;Description automatically generated">
            <a:extLst>
              <a:ext uri="{FF2B5EF4-FFF2-40B4-BE49-F238E27FC236}">
                <a16:creationId xmlns:a16="http://schemas.microsoft.com/office/drawing/2014/main" id="{0F9E9F2D-B75F-698A-45DC-C75FE4A84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968" y="1947766"/>
            <a:ext cx="2435053" cy="2104075"/>
          </a:xfrm>
          <a:prstGeom prst="rect">
            <a:avLst/>
          </a:prstGeom>
        </p:spPr>
      </p:pic>
      <p:pic>
        <p:nvPicPr>
          <p:cNvPr id="28" name="Picture 27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86CECE1C-8366-CDE4-0F36-2DE6C5408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354" y="4183459"/>
            <a:ext cx="2284578" cy="19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8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D1372-2B87-31FA-D572-B7FA36BEB76F}"/>
              </a:ext>
            </a:extLst>
          </p:cNvPr>
          <p:cNvSpPr txBox="1"/>
          <p:nvPr/>
        </p:nvSpPr>
        <p:spPr>
          <a:xfrm>
            <a:off x="1429010" y="1747252"/>
            <a:ext cx="93339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ML to </a:t>
            </a:r>
            <a:r>
              <a:rPr lang="en-US" sz="24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accelerate analysis</a:t>
            </a: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 and </a:t>
            </a:r>
            <a:r>
              <a:rPr lang="en-US" sz="24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decide</a:t>
            </a: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 on theories to explore.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Deep learning </a:t>
            </a: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cosmology. </a:t>
            </a:r>
            <a:b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sz="2400" i="1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DESLearning</a:t>
            </a: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: Co-PIs </a:t>
            </a:r>
            <a:r>
              <a:rPr lang="en-US" sz="2400" i="0" dirty="0">
                <a:solidFill>
                  <a:srgbClr val="1D1C1D"/>
                </a:solidFill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Tomasz </a:t>
            </a:r>
            <a:r>
              <a:rPr lang="en-US" sz="2400" i="0" dirty="0" err="1">
                <a:solidFill>
                  <a:srgbClr val="1D1C1D"/>
                </a:solidFill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Kacprzak</a:t>
            </a:r>
            <a:r>
              <a:rPr lang="en-US" sz="2400" i="0" dirty="0">
                <a:solidFill>
                  <a:srgbClr val="1D1C1D"/>
                </a:solidFill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 and</a:t>
            </a: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 </a:t>
            </a:r>
            <a:r>
              <a:rPr lang="en-US" sz="24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AF</a:t>
            </a: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, </a:t>
            </a:r>
            <a:b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for NERSC-NESAP to accelerate the training on GPUs.</a:t>
            </a:r>
            <a:b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endParaRPr lang="en-US" sz="24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For MG, analysis using summary statistics and deep learning: </a:t>
            </a:r>
            <a:b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need </a:t>
            </a:r>
            <a:r>
              <a:rPr lang="en-US" sz="24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modeling developments</a:t>
            </a:r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3604A3-0AA7-B48B-A5BF-15B8A5F24410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A70AB-C666-FF4C-4811-89CC5E0E3D83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80E90-A123-7F8C-2563-8A017230CD9C}"/>
              </a:ext>
            </a:extLst>
          </p:cNvPr>
          <p:cNvSpPr txBox="1"/>
          <p:nvPr/>
        </p:nvSpPr>
        <p:spPr>
          <a:xfrm>
            <a:off x="0" y="190750"/>
            <a:ext cx="122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Outlooks to enable detection of new physics with future surveys using 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D3226-B179-E7D2-6208-941B3C28A139}"/>
              </a:ext>
            </a:extLst>
          </p:cNvPr>
          <p:cNvSpPr txBox="1"/>
          <p:nvPr/>
        </p:nvSpPr>
        <p:spPr>
          <a:xfrm>
            <a:off x="11907115" y="659473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7484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EE6D35-5854-9EF0-1E39-8207F971D158}"/>
              </a:ext>
            </a:extLst>
          </p:cNvPr>
          <p:cNvSpPr txBox="1"/>
          <p:nvPr/>
        </p:nvSpPr>
        <p:spPr>
          <a:xfrm>
            <a:off x="1" y="19075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Search for new physics with cosmological surveys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B6A23-B62E-5376-ECD5-096861BDD73F}"/>
              </a:ext>
            </a:extLst>
          </p:cNvPr>
          <p:cNvSpPr txBox="1"/>
          <p:nvPr/>
        </p:nvSpPr>
        <p:spPr>
          <a:xfrm>
            <a:off x="7566877" y="769054"/>
            <a:ext cx="38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The </a:t>
            </a:r>
            <a:r>
              <a:rPr lang="el-GR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σ</a:t>
            </a:r>
            <a:r>
              <a:rPr lang="en-US" sz="2000" baseline="-25000" dirty="0">
                <a:latin typeface="PingFang HK" panose="020B0400000000000000" pitchFamily="34" charset="-120"/>
                <a:ea typeface="PingFang HK" panose="020B0400000000000000" pitchFamily="34" charset="-120"/>
              </a:rPr>
              <a:t>8 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tension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37C87-D7E7-6631-9E91-85651C856EC6}"/>
              </a:ext>
            </a:extLst>
          </p:cNvPr>
          <p:cNvGrpSpPr/>
          <p:nvPr/>
        </p:nvGrpSpPr>
        <p:grpSpPr>
          <a:xfrm>
            <a:off x="7194899" y="1150810"/>
            <a:ext cx="4530380" cy="2313838"/>
            <a:chOff x="2696210" y="702549"/>
            <a:chExt cx="6758940" cy="306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C0260A-FF39-1782-640F-E2C0B3FE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6850" y="3086100"/>
              <a:ext cx="6718300" cy="685800"/>
            </a:xfrm>
            <a:prstGeom prst="rect">
              <a:avLst/>
            </a:prstGeom>
          </p:spPr>
        </p:pic>
        <p:pic>
          <p:nvPicPr>
            <p:cNvPr id="7" name="Picture 6" descr="A graph with colored lines&#10;&#10;Description automatically generated">
              <a:extLst>
                <a:ext uri="{FF2B5EF4-FFF2-40B4-BE49-F238E27FC236}">
                  <a16:creationId xmlns:a16="http://schemas.microsoft.com/office/drawing/2014/main" id="{515C5805-CA81-0409-FE3E-910E8A5B8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6210" y="702549"/>
              <a:ext cx="6743700" cy="24003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12D0BE-D6F5-F69C-874E-75A74EF03201}"/>
              </a:ext>
            </a:extLst>
          </p:cNvPr>
          <p:cNvSpPr txBox="1"/>
          <p:nvPr/>
        </p:nvSpPr>
        <p:spPr>
          <a:xfrm rot="16200000">
            <a:off x="6255068" y="1736660"/>
            <a:ext cx="1852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DES Collaboration, OJA,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C84DC-561A-3CD7-034E-10A9818B4462}"/>
              </a:ext>
            </a:extLst>
          </p:cNvPr>
          <p:cNvSpPr txBox="1"/>
          <p:nvPr/>
        </p:nvSpPr>
        <p:spPr>
          <a:xfrm>
            <a:off x="2331253" y="769054"/>
            <a:ext cx="2478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The H</a:t>
            </a:r>
            <a:r>
              <a:rPr lang="en-US" sz="2000" baseline="-25000" dirty="0">
                <a:latin typeface="PingFang HK" panose="020B0400000000000000" pitchFamily="34" charset="-120"/>
                <a:ea typeface="PingFang HK" panose="020B0400000000000000" pitchFamily="34" charset="-120"/>
              </a:rPr>
              <a:t>0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tension</a:t>
            </a:r>
          </a:p>
        </p:txBody>
      </p:sp>
      <p:pic>
        <p:nvPicPr>
          <p:cNvPr id="11" name="Picture 10" descr="A diagram of the universe&#10;&#10;Description automatically generated">
            <a:extLst>
              <a:ext uri="{FF2B5EF4-FFF2-40B4-BE49-F238E27FC236}">
                <a16:creationId xmlns:a16="http://schemas.microsoft.com/office/drawing/2014/main" id="{29427980-C83F-6BB7-C4F9-09FE8EC89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496" y="4092830"/>
            <a:ext cx="3311879" cy="2333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F93998-DA9E-7B13-6180-7F7C63F8AC95}"/>
              </a:ext>
            </a:extLst>
          </p:cNvPr>
          <p:cNvSpPr txBox="1"/>
          <p:nvPr/>
        </p:nvSpPr>
        <p:spPr>
          <a:xfrm>
            <a:off x="10251063" y="4797776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C78CD4-7A8F-AEF5-A312-FA6560E25B81}"/>
              </a:ext>
            </a:extLst>
          </p:cNvPr>
          <p:cNvSpPr txBox="1"/>
          <p:nvPr/>
        </p:nvSpPr>
        <p:spPr>
          <a:xfrm>
            <a:off x="7815496" y="4942856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07C2A6-54E0-1475-FFF9-1F4ED52A040F}"/>
              </a:ext>
            </a:extLst>
          </p:cNvPr>
          <p:cNvSpPr txBox="1"/>
          <p:nvPr/>
        </p:nvSpPr>
        <p:spPr>
          <a:xfrm>
            <a:off x="7815496" y="3723497"/>
            <a:ext cx="331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Accelerated expansion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08CD00-90D1-0596-6B97-90454B4986B3}"/>
              </a:ext>
            </a:extLst>
          </p:cNvPr>
          <p:cNvSpPr txBox="1"/>
          <p:nvPr/>
        </p:nvSpPr>
        <p:spPr>
          <a:xfrm>
            <a:off x="2012619" y="3756093"/>
            <a:ext cx="331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Neutrinos, dark matter</a:t>
            </a:r>
          </a:p>
        </p:txBody>
      </p:sp>
      <p:pic>
        <p:nvPicPr>
          <p:cNvPr id="16" name="Picture 15" descr="A picture containing text, child art, circle, illustration&#10;&#10;Description automatically generated">
            <a:extLst>
              <a:ext uri="{FF2B5EF4-FFF2-40B4-BE49-F238E27FC236}">
                <a16:creationId xmlns:a16="http://schemas.microsoft.com/office/drawing/2014/main" id="{116CB33B-337C-D8D6-518F-3A199F78A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055" y="4092830"/>
            <a:ext cx="4147950" cy="23332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EE1DCC-BD38-34AA-5E18-5A5BDB232C47}"/>
              </a:ext>
            </a:extLst>
          </p:cNvPr>
          <p:cNvSpPr txBox="1"/>
          <p:nvPr/>
        </p:nvSpPr>
        <p:spPr>
          <a:xfrm rot="16200000">
            <a:off x="446025" y="5331653"/>
            <a:ext cx="2146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Sandbox Studio, Chicago with Ana </a:t>
            </a:r>
            <a:r>
              <a:rPr lang="en-US" sz="8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Kova</a:t>
            </a:r>
            <a:endParaRPr lang="en-US" sz="8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pic>
        <p:nvPicPr>
          <p:cNvPr id="18" name="Picture 17" descr="A chart of a number of shoes&#10;&#10;Description automatically generated">
            <a:extLst>
              <a:ext uri="{FF2B5EF4-FFF2-40B4-BE49-F238E27FC236}">
                <a16:creationId xmlns:a16="http://schemas.microsoft.com/office/drawing/2014/main" id="{8DB0E843-652C-9456-621E-C06476023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391" y="1179461"/>
            <a:ext cx="3767494" cy="23715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D3E2EE-538E-DCED-9EE5-9883D658F75D}"/>
              </a:ext>
            </a:extLst>
          </p:cNvPr>
          <p:cNvSpPr txBox="1"/>
          <p:nvPr/>
        </p:nvSpPr>
        <p:spPr>
          <a:xfrm rot="5400000">
            <a:off x="4038837" y="2250575"/>
            <a:ext cx="24149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Perivolaropoulos</a:t>
            </a:r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, Skara, New A R, 2022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11E80B-A89C-102D-AC16-993E52B87FB2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62D719-217F-7DCA-521D-BC4DB47709BE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BFA7C6-CB7B-6C46-F45E-06F7B4B1E408}"/>
              </a:ext>
            </a:extLst>
          </p:cNvPr>
          <p:cNvSpPr txBox="1"/>
          <p:nvPr/>
        </p:nvSpPr>
        <p:spPr>
          <a:xfrm>
            <a:off x="11963098" y="659473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186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F17A6685-A2C1-2F11-0230-F51C4F2F3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86" y="879660"/>
            <a:ext cx="3843251" cy="2338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EE6D35-5854-9EF0-1E39-8207F971D158}"/>
              </a:ext>
            </a:extLst>
          </p:cNvPr>
          <p:cNvSpPr txBox="1"/>
          <p:nvPr/>
        </p:nvSpPr>
        <p:spPr>
          <a:xfrm>
            <a:off x="1" y="19075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Tests of gravity on cosmological scales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B6A23-B62E-5376-ECD5-096861BDD73F}"/>
              </a:ext>
            </a:extLst>
          </p:cNvPr>
          <p:cNvSpPr txBox="1"/>
          <p:nvPr/>
        </p:nvSpPr>
        <p:spPr>
          <a:xfrm>
            <a:off x="7566877" y="769054"/>
            <a:ext cx="38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The </a:t>
            </a:r>
            <a:r>
              <a:rPr lang="el-GR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σ</a:t>
            </a:r>
            <a:r>
              <a:rPr lang="en-US" sz="2000" baseline="-25000" dirty="0">
                <a:latin typeface="PingFang HK" panose="020B0400000000000000" pitchFamily="34" charset="-120"/>
                <a:ea typeface="PingFang HK" panose="020B0400000000000000" pitchFamily="34" charset="-120"/>
              </a:rPr>
              <a:t>8 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tension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37C87-D7E7-6631-9E91-85651C856EC6}"/>
              </a:ext>
            </a:extLst>
          </p:cNvPr>
          <p:cNvGrpSpPr/>
          <p:nvPr/>
        </p:nvGrpSpPr>
        <p:grpSpPr>
          <a:xfrm>
            <a:off x="7194899" y="1150810"/>
            <a:ext cx="4530380" cy="2313838"/>
            <a:chOff x="2696210" y="702549"/>
            <a:chExt cx="6758940" cy="306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C0260A-FF39-1782-640F-E2C0B3FE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6850" y="3086100"/>
              <a:ext cx="6718300" cy="685800"/>
            </a:xfrm>
            <a:prstGeom prst="rect">
              <a:avLst/>
            </a:prstGeom>
          </p:spPr>
        </p:pic>
        <p:pic>
          <p:nvPicPr>
            <p:cNvPr id="7" name="Picture 6" descr="A graph with colored lines&#10;&#10;Description automatically generated">
              <a:extLst>
                <a:ext uri="{FF2B5EF4-FFF2-40B4-BE49-F238E27FC236}">
                  <a16:creationId xmlns:a16="http://schemas.microsoft.com/office/drawing/2014/main" id="{515C5805-CA81-0409-FE3E-910E8A5B8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6210" y="702549"/>
              <a:ext cx="6743700" cy="24003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12D0BE-D6F5-F69C-874E-75A74EF03201}"/>
              </a:ext>
            </a:extLst>
          </p:cNvPr>
          <p:cNvSpPr txBox="1"/>
          <p:nvPr/>
        </p:nvSpPr>
        <p:spPr>
          <a:xfrm rot="16200000">
            <a:off x="6255068" y="1736660"/>
            <a:ext cx="1852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DES Collaboration, OJA, 2023</a:t>
            </a:r>
          </a:p>
        </p:txBody>
      </p:sp>
      <p:pic>
        <p:nvPicPr>
          <p:cNvPr id="11" name="Picture 10" descr="A diagram of the universe&#10;&#10;Description automatically generated">
            <a:extLst>
              <a:ext uri="{FF2B5EF4-FFF2-40B4-BE49-F238E27FC236}">
                <a16:creationId xmlns:a16="http://schemas.microsoft.com/office/drawing/2014/main" id="{29427980-C83F-6BB7-C4F9-09FE8EC89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496" y="4092830"/>
            <a:ext cx="3311879" cy="2333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F93998-DA9E-7B13-6180-7F7C63F8AC95}"/>
              </a:ext>
            </a:extLst>
          </p:cNvPr>
          <p:cNvSpPr txBox="1"/>
          <p:nvPr/>
        </p:nvSpPr>
        <p:spPr>
          <a:xfrm>
            <a:off x="10251063" y="4797776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C78CD4-7A8F-AEF5-A312-FA6560E25B81}"/>
              </a:ext>
            </a:extLst>
          </p:cNvPr>
          <p:cNvSpPr txBox="1"/>
          <p:nvPr/>
        </p:nvSpPr>
        <p:spPr>
          <a:xfrm>
            <a:off x="7815496" y="4942856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07C2A6-54E0-1475-FFF9-1F4ED52A040F}"/>
              </a:ext>
            </a:extLst>
          </p:cNvPr>
          <p:cNvSpPr txBox="1"/>
          <p:nvPr/>
        </p:nvSpPr>
        <p:spPr>
          <a:xfrm>
            <a:off x="7815496" y="3723497"/>
            <a:ext cx="331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Accelerated expansion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11E80B-A89C-102D-AC16-993E52B87FB2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62D719-217F-7DCA-521D-BC4DB47709BE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BFA7C6-CB7B-6C46-F45E-06F7B4B1E408}"/>
              </a:ext>
            </a:extLst>
          </p:cNvPr>
          <p:cNvSpPr txBox="1"/>
          <p:nvPr/>
        </p:nvSpPr>
        <p:spPr>
          <a:xfrm>
            <a:off x="11963098" y="659473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BD7CEC-84E9-5D5A-9D6F-0A067B52E6A5}"/>
              </a:ext>
            </a:extLst>
          </p:cNvPr>
          <p:cNvSpPr txBox="1"/>
          <p:nvPr/>
        </p:nvSpPr>
        <p:spPr>
          <a:xfrm rot="16200000">
            <a:off x="-383229" y="1342274"/>
            <a:ext cx="1063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Will, 2006</a:t>
            </a:r>
          </a:p>
        </p:txBody>
      </p:sp>
      <p:pic>
        <p:nvPicPr>
          <p:cNvPr id="24" name="Picture 23" descr="A diagram of a diagram of a physical reaction&#10;&#10;Description automatically generated with medium confidence">
            <a:extLst>
              <a:ext uri="{FF2B5EF4-FFF2-40B4-BE49-F238E27FC236}">
                <a16:creationId xmlns:a16="http://schemas.microsoft.com/office/drawing/2014/main" id="{47DFC1C6-5FC8-90EF-C3B2-91CB43431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24" y="284414"/>
            <a:ext cx="1600891" cy="1853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5DB19-8F83-4C61-06BF-98D4FAC70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240" y="3108746"/>
            <a:ext cx="4298141" cy="322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2000" sy="102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0085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DB0C98-3D1A-F785-861C-A16E3E700091}"/>
              </a:ext>
            </a:extLst>
          </p:cNvPr>
          <p:cNvSpPr txBox="1"/>
          <p:nvPr/>
        </p:nvSpPr>
        <p:spPr>
          <a:xfrm>
            <a:off x="0" y="19075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Current search of new physics with galaxy surveys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68CC2F-347E-D4C8-8746-68E1A24E4508}"/>
              </a:ext>
            </a:extLst>
          </p:cNvPr>
          <p:cNvSpPr txBox="1"/>
          <p:nvPr/>
        </p:nvSpPr>
        <p:spPr>
          <a:xfrm>
            <a:off x="548707" y="1264443"/>
            <a:ext cx="483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Precise measurements </a:t>
            </a:r>
            <a:b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of summary statistics</a:t>
            </a:r>
          </a:p>
        </p:txBody>
      </p:sp>
      <p:pic>
        <p:nvPicPr>
          <p:cNvPr id="5" name="Picture 4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4D5F20FF-E776-DBEC-863C-6D6C5B3F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4" y="2260109"/>
            <a:ext cx="5103270" cy="3333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FA8BB-EC5F-EA9E-18C8-5341CBA35A4E}"/>
              </a:ext>
            </a:extLst>
          </p:cNvPr>
          <p:cNvSpPr txBox="1"/>
          <p:nvPr/>
        </p:nvSpPr>
        <p:spPr>
          <a:xfrm>
            <a:off x="548707" y="2196040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DES Collaboration, PRD,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427C6-4D23-E32A-F9BA-CADF7038DD87}"/>
              </a:ext>
            </a:extLst>
          </p:cNvPr>
          <p:cNvSpPr txBox="1"/>
          <p:nvPr/>
        </p:nvSpPr>
        <p:spPr>
          <a:xfrm>
            <a:off x="6683882" y="1264443"/>
            <a:ext cx="4835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Parameter estimation:</a:t>
            </a:r>
            <a:b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likelihood sampling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1F4FE7-6BE0-D06B-2F4D-817F6FDAA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447" y="2512939"/>
            <a:ext cx="3670342" cy="30586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8FAAD-44C5-9C4B-76EC-834E0FCA4C22}"/>
              </a:ext>
            </a:extLst>
          </p:cNvPr>
          <p:cNvSpPr txBox="1"/>
          <p:nvPr/>
        </p:nvSpPr>
        <p:spPr>
          <a:xfrm rot="5400000">
            <a:off x="9695776" y="4253685"/>
            <a:ext cx="18943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By </a:t>
            </a:r>
            <a:r>
              <a:rPr lang="en-US" sz="8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Carles</a:t>
            </a:r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 Sánchez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C1789CC-188A-1384-71C4-DBE7F76E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73" y="2193990"/>
            <a:ext cx="4009890" cy="43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C294F6-DD49-C958-F9B6-2318BA086BEC}"/>
              </a:ext>
            </a:extLst>
          </p:cNvPr>
          <p:cNvSpPr txBox="1"/>
          <p:nvPr/>
        </p:nvSpPr>
        <p:spPr>
          <a:xfrm>
            <a:off x="6432536" y="5504386"/>
            <a:ext cx="5683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Samplers comparison in </a:t>
            </a:r>
            <a:b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i="1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Lemos</a:t>
            </a: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, </a:t>
            </a:r>
            <a:r>
              <a:rPr lang="en-US" i="1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Weaverdyck</a:t>
            </a: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 et al (incl. </a:t>
            </a:r>
            <a:r>
              <a:rPr lang="en-US" b="1" i="1" dirty="0">
                <a:solidFill>
                  <a:srgbClr val="C0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AF</a:t>
            </a: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), MNRAS, 2023</a:t>
            </a:r>
          </a:p>
          <a:p>
            <a:pPr algn="ctr"/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=&gt; </a:t>
            </a:r>
            <a:r>
              <a:rPr lang="en-US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Polychord</a:t>
            </a: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 validated for DES Y3 3x2pt sampling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1BD888-A8FC-7E6E-772F-85134CB7ADD4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1B058-8F97-323F-0BDF-28406AE4CD5B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54E50-E6EB-B421-FBDA-67597D832C7D}"/>
              </a:ext>
            </a:extLst>
          </p:cNvPr>
          <p:cNvSpPr txBox="1"/>
          <p:nvPr/>
        </p:nvSpPr>
        <p:spPr>
          <a:xfrm>
            <a:off x="11963098" y="659473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746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C9171887-EEEB-FB85-AE2B-FB83FFF0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98594"/>
            <a:ext cx="5760098" cy="5694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CE4DC-5975-5858-A8DE-90E670B2A32E}"/>
              </a:ext>
            </a:extLst>
          </p:cNvPr>
          <p:cNvSpPr txBox="1"/>
          <p:nvPr/>
        </p:nvSpPr>
        <p:spPr>
          <a:xfrm>
            <a:off x="0" y="19075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The case of beyond-ΛCDM models with DES Y3 weak lensing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83663-3EA6-5C5F-E55F-F23C45B84DD4}"/>
              </a:ext>
            </a:extLst>
          </p:cNvPr>
          <p:cNvSpPr txBox="1"/>
          <p:nvPr/>
        </p:nvSpPr>
        <p:spPr>
          <a:xfrm>
            <a:off x="139485" y="1171363"/>
            <a:ext cx="65621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DES Y3 extensions (co-leads Jessie Muir and </a:t>
            </a:r>
            <a:r>
              <a:rPr lang="en-US" b="1" dirty="0">
                <a:solidFill>
                  <a:srgbClr val="C0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AF</a:t>
            </a: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): </a:t>
            </a:r>
          </a:p>
          <a:p>
            <a:pPr>
              <a:buClr>
                <a:schemeClr val="tx1"/>
              </a:buClr>
            </a:pP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DES collaboration, PRD, 2023</a:t>
            </a:r>
          </a:p>
          <a:p>
            <a:pPr>
              <a:buClr>
                <a:schemeClr val="tx1"/>
              </a:buClr>
            </a:pPr>
            <a:endParaRPr lang="en-US" b="1" i="1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>
              <a:buClr>
                <a:schemeClr val="tx1"/>
              </a:buClr>
            </a:pPr>
            <a:r>
              <a:rPr lang="en-US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Robust</a:t>
            </a: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 analysis of 7 models:</a:t>
            </a:r>
          </a:p>
          <a:p>
            <a:pPr>
              <a:buClr>
                <a:schemeClr val="tx1"/>
              </a:buClr>
            </a:pPr>
            <a:endParaRPr lang="en-US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Blinded analysis: 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tests of systematics, 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scale cuts validation.</a:t>
            </a:r>
          </a:p>
          <a:p>
            <a:pPr marL="742950" lvl="1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6 cosmological parameters + </a:t>
            </a:r>
            <a:r>
              <a:rPr lang="en-US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extended parameters </a:t>
            </a:r>
            <a:br>
              <a:rPr lang="en-US" b="1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+ 22 nuisance parameters.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Run </a:t>
            </a:r>
            <a:r>
              <a:rPr lang="en-US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700+</a:t>
            </a: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 chains on HPC</a:t>
            </a:r>
            <a:b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Use of NERSC, TACC, GATTACA @ JPL, Sherlock @ Stanford.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884C04-DA82-E331-6E70-4AFEBC024148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1F612-40DA-CF36-45DF-B6868A06E1CF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22E43-57A4-1D5C-FF3E-7A586E868A13}"/>
              </a:ext>
            </a:extLst>
          </p:cNvPr>
          <p:cNvSpPr txBox="1"/>
          <p:nvPr/>
        </p:nvSpPr>
        <p:spPr>
          <a:xfrm>
            <a:off x="11963098" y="659473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D8BB7-426B-C159-B397-7453036194B0}"/>
              </a:ext>
            </a:extLst>
          </p:cNvPr>
          <p:cNvSpPr txBox="1"/>
          <p:nvPr/>
        </p:nvSpPr>
        <p:spPr>
          <a:xfrm>
            <a:off x="6880124" y="767520"/>
            <a:ext cx="38419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800" dirty="0">
                <a:latin typeface="PingFang HK" panose="020B0400000000000000" pitchFamily="34" charset="-120"/>
                <a:ea typeface="PingFang HK" panose="020B0400000000000000" pitchFamily="34" charset="-120"/>
              </a:rPr>
              <a:t>DES collaboration, PRD, 2023</a:t>
            </a:r>
          </a:p>
        </p:txBody>
      </p:sp>
    </p:spTree>
    <p:extLst>
      <p:ext uri="{BB962C8B-B14F-4D97-AF65-F5344CB8AC3E}">
        <p14:creationId xmlns:p14="http://schemas.microsoft.com/office/powerpoint/2010/main" val="105277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variety of colors&#10;&#10;Description automatically generated with medium confidence">
            <a:extLst>
              <a:ext uri="{FF2B5EF4-FFF2-40B4-BE49-F238E27FC236}">
                <a16:creationId xmlns:a16="http://schemas.microsoft.com/office/drawing/2014/main" id="{F40A9CB7-5CE7-C722-FCB0-3B830389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236" y="897185"/>
            <a:ext cx="5933973" cy="2095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782935-3A25-C4E3-F5D6-497FFEFE5C12}"/>
              </a:ext>
            </a:extLst>
          </p:cNvPr>
          <p:cNvSpPr txBox="1"/>
          <p:nvPr/>
        </p:nvSpPr>
        <p:spPr>
          <a:xfrm>
            <a:off x="967255" y="3935745"/>
            <a:ext cx="7024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Goals are: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Dark energy, modified gravity,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Cosmic inflation.</a:t>
            </a:r>
          </a:p>
          <a:p>
            <a:endParaRPr lang="en-US" sz="20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Baseline analyses will still rely on </a:t>
            </a: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parameter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estimation from precise measurements of </a:t>
            </a: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summary statistics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51AFD-112E-44B7-D5B5-BCC9C89C6C10}"/>
              </a:ext>
            </a:extLst>
          </p:cNvPr>
          <p:cNvSpPr txBox="1"/>
          <p:nvPr/>
        </p:nvSpPr>
        <p:spPr>
          <a:xfrm>
            <a:off x="0" y="19075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The Stage-IV experimental landscape </a:t>
            </a:r>
          </a:p>
        </p:txBody>
      </p:sp>
      <p:pic>
        <p:nvPicPr>
          <p:cNvPr id="5" name="Picture 4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5F56C1F8-61FF-A3B2-63B0-BDAA722F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638" y="3345437"/>
            <a:ext cx="3526088" cy="3119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D57C96-3628-7E98-C850-CC74A5EDA426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23E9AA-D48E-2EC9-DA04-7549035CB488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B324-BCE1-70B2-A589-E61EDEE4C115}"/>
              </a:ext>
            </a:extLst>
          </p:cNvPr>
          <p:cNvSpPr txBox="1"/>
          <p:nvPr/>
        </p:nvSpPr>
        <p:spPr>
          <a:xfrm>
            <a:off x="11963098" y="659473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5AB30-95A7-F6C3-3404-D9A89CCAE90F}"/>
              </a:ext>
            </a:extLst>
          </p:cNvPr>
          <p:cNvSpPr txBox="1"/>
          <p:nvPr/>
        </p:nvSpPr>
        <p:spPr>
          <a:xfrm>
            <a:off x="8626360" y="3179473"/>
            <a:ext cx="2618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ingFang HK" panose="020B0400000000000000" pitchFamily="34" charset="-120"/>
                <a:ea typeface="PingFang HK" panose="020B0400000000000000" pitchFamily="34" charset="-120"/>
              </a:rPr>
              <a:t>Updated from </a:t>
            </a:r>
            <a:r>
              <a:rPr lang="en-US" sz="1200" b="1" i="1" dirty="0">
                <a:solidFill>
                  <a:srgbClr val="C0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AF</a:t>
            </a:r>
            <a:r>
              <a:rPr lang="en-US" sz="1200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 et al, PRD, 2019</a:t>
            </a:r>
          </a:p>
        </p:txBody>
      </p:sp>
    </p:spTree>
    <p:extLst>
      <p:ext uri="{BB962C8B-B14F-4D97-AF65-F5344CB8AC3E}">
        <p14:creationId xmlns:p14="http://schemas.microsoft.com/office/powerpoint/2010/main" val="200003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226A2-56A7-A6E2-E047-B781C0F15A34}"/>
              </a:ext>
            </a:extLst>
          </p:cNvPr>
          <p:cNvSpPr txBox="1"/>
          <p:nvPr/>
        </p:nvSpPr>
        <p:spPr>
          <a:xfrm>
            <a:off x="0" y="190750"/>
            <a:ext cx="122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Challenges and where Machine Learning can help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30740-AED7-22B5-265A-9469E44EABC3}"/>
              </a:ext>
            </a:extLst>
          </p:cNvPr>
          <p:cNvSpPr txBox="1"/>
          <p:nvPr/>
        </p:nvSpPr>
        <p:spPr>
          <a:xfrm>
            <a:off x="2867608" y="998565"/>
            <a:ext cx="64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Challenges: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More complex </a:t>
            </a: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parameter space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,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Expensive </a:t>
            </a: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likelihood evaluation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.</a:t>
            </a:r>
          </a:p>
          <a:p>
            <a:endParaRPr lang="en-US" sz="20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  <a:sym typeface="Wingdings" pitchFamily="2" charset="2"/>
              </a:rPr>
              <a:t> 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ML to enable </a:t>
            </a: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faster analysis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of measurements </a:t>
            </a:r>
            <a:b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to constrain new physics parameters</a:t>
            </a:r>
          </a:p>
          <a:p>
            <a:endParaRPr lang="en-US" sz="20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0DA630-A568-7A81-6662-9B90346D61CD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ACD60B-D5CF-9D7C-BB63-C7B6FF29C6C4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CCCB1-5F09-13D3-821C-3E0BF6724148}"/>
              </a:ext>
            </a:extLst>
          </p:cNvPr>
          <p:cNvSpPr txBox="1"/>
          <p:nvPr/>
        </p:nvSpPr>
        <p:spPr>
          <a:xfrm>
            <a:off x="11963098" y="659473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0383E-D09B-8F74-E450-12EC0DC3470F}"/>
              </a:ext>
            </a:extLst>
          </p:cNvPr>
          <p:cNvSpPr txBox="1"/>
          <p:nvPr/>
        </p:nvSpPr>
        <p:spPr>
          <a:xfrm>
            <a:off x="577637" y="3889548"/>
            <a:ext cx="51726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CosmoPower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</a:t>
            </a:r>
            <a:b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A. </a:t>
            </a:r>
            <a:r>
              <a:rPr lang="en-US" i="1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Spurio</a:t>
            </a: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 Mancini et al, MNRAS, 2022</a:t>
            </a:r>
            <a:b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Application to f(R): REACTEMU-FR</a:t>
            </a:r>
            <a:b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A. </a:t>
            </a:r>
            <a:r>
              <a:rPr lang="en-US" i="1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Spurio</a:t>
            </a: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 Mancini and Bose, OJA, 2023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FF16A26-3317-527E-776C-C10889A9B639}"/>
              </a:ext>
            </a:extLst>
          </p:cNvPr>
          <p:cNvSpPr/>
          <p:nvPr/>
        </p:nvSpPr>
        <p:spPr>
          <a:xfrm>
            <a:off x="339974" y="3328408"/>
            <a:ext cx="5401608" cy="3015242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8106CE-942E-83A1-B5E7-22FD2050B0EF}"/>
              </a:ext>
            </a:extLst>
          </p:cNvPr>
          <p:cNvSpPr/>
          <p:nvPr/>
        </p:nvSpPr>
        <p:spPr>
          <a:xfrm>
            <a:off x="5925948" y="3325441"/>
            <a:ext cx="5596028" cy="3015242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4C9EC5-1591-CFFB-F54A-CAB40CD29BCA}"/>
              </a:ext>
            </a:extLst>
          </p:cNvPr>
          <p:cNvSpPr txBox="1"/>
          <p:nvPr/>
        </p:nvSpPr>
        <p:spPr>
          <a:xfrm>
            <a:off x="373442" y="3504827"/>
            <a:ext cx="5368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Emulators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of summary statistics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9F119E-218E-55CE-7E49-526449434FBD}"/>
              </a:ext>
            </a:extLst>
          </p:cNvPr>
          <p:cNvSpPr txBox="1"/>
          <p:nvPr/>
        </p:nvSpPr>
        <p:spPr>
          <a:xfrm>
            <a:off x="5925948" y="3350532"/>
            <a:ext cx="5596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Improving the </a:t>
            </a:r>
            <a:r>
              <a:rPr lang="en-US" sz="2000" b="1" dirty="0">
                <a:latin typeface="PingFang HK" panose="020B0400000000000000" pitchFamily="34" charset="-120"/>
                <a:ea typeface="PingFang HK" panose="020B0400000000000000" pitchFamily="34" charset="-120"/>
              </a:rPr>
              <a:t>sampling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in a large </a:t>
            </a:r>
            <a:b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parameter space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B46BC-91B4-3A2B-B91B-DE9B30A20BC1}"/>
              </a:ext>
            </a:extLst>
          </p:cNvPr>
          <p:cNvSpPr txBox="1"/>
          <p:nvPr/>
        </p:nvSpPr>
        <p:spPr>
          <a:xfrm>
            <a:off x="6120368" y="4181936"/>
            <a:ext cx="52259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Nautilus: inference using deep learning</a:t>
            </a:r>
            <a:b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en-US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J. Lange, 2023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655B6B-EE74-FDDF-AAB2-1964E25CE609}"/>
              </a:ext>
            </a:extLst>
          </p:cNvPr>
          <p:cNvSpPr txBox="1"/>
          <p:nvPr/>
        </p:nvSpPr>
        <p:spPr>
          <a:xfrm>
            <a:off x="6023158" y="5245920"/>
            <a:ext cx="540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Great improvements for DES Y6 shear but polychord still performs better for 3x2pt.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3E68F-5908-36F1-4543-CD8137A7755A}"/>
              </a:ext>
            </a:extLst>
          </p:cNvPr>
          <p:cNvSpPr txBox="1"/>
          <p:nvPr/>
        </p:nvSpPr>
        <p:spPr>
          <a:xfrm>
            <a:off x="402018" y="5230247"/>
            <a:ext cx="5401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Being used in DES Y6 (by </a:t>
            </a:r>
            <a:r>
              <a:rPr lang="en-US" sz="20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Sujeong</a:t>
            </a:r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Lee) but need to retrain to adapt to our parameter space.</a:t>
            </a:r>
          </a:p>
        </p:txBody>
      </p:sp>
    </p:spTree>
    <p:extLst>
      <p:ext uri="{BB962C8B-B14F-4D97-AF65-F5344CB8AC3E}">
        <p14:creationId xmlns:p14="http://schemas.microsoft.com/office/powerpoint/2010/main" val="1517579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DCF1A4-D8A4-0C5E-80A4-009404C6263F}"/>
              </a:ext>
            </a:extLst>
          </p:cNvPr>
          <p:cNvSpPr txBox="1"/>
          <p:nvPr/>
        </p:nvSpPr>
        <p:spPr>
          <a:xfrm>
            <a:off x="199483" y="1243312"/>
            <a:ext cx="2618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PingFang HK" panose="020B0400000000000000" pitchFamily="34" charset="-120"/>
                <a:ea typeface="PingFang HK" panose="020B0400000000000000" pitchFamily="34" charset="-120"/>
              </a:rPr>
              <a:t>Ishak et al, 1905.09687,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EC041-0749-640F-2328-39AEBA011944}"/>
              </a:ext>
            </a:extLst>
          </p:cNvPr>
          <p:cNvSpPr txBox="1"/>
          <p:nvPr/>
        </p:nvSpPr>
        <p:spPr>
          <a:xfrm>
            <a:off x="885637" y="5641561"/>
            <a:ext cx="411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Theoretical perspective to decide which model to constrain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1B407-D4A7-EFA1-249D-FE782826928D}"/>
              </a:ext>
            </a:extLst>
          </p:cNvPr>
          <p:cNvSpPr txBox="1"/>
          <p:nvPr/>
        </p:nvSpPr>
        <p:spPr>
          <a:xfrm>
            <a:off x="7799294" y="5641561"/>
            <a:ext cx="44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ingFang HK" panose="020B0400000000000000" pitchFamily="34" charset="-120"/>
                <a:ea typeface="PingFang HK" panose="020B0400000000000000" pitchFamily="34" charset="-120"/>
              </a:rPr>
              <a:t>Phenomenological parametrization, EFT, 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ED004-890F-5D6C-CF7E-CDC80C968616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FC3213-8BAA-3776-C32F-17557B22ECBD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6E5A4-6385-5570-2B60-F2502991AFC8}"/>
              </a:ext>
            </a:extLst>
          </p:cNvPr>
          <p:cNvSpPr txBox="1"/>
          <p:nvPr/>
        </p:nvSpPr>
        <p:spPr>
          <a:xfrm>
            <a:off x="11963098" y="659473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FBEA1-63A2-8BCF-D811-FEBDC8A648DE}"/>
              </a:ext>
            </a:extLst>
          </p:cNvPr>
          <p:cNvSpPr txBox="1"/>
          <p:nvPr/>
        </p:nvSpPr>
        <p:spPr>
          <a:xfrm>
            <a:off x="0" y="190750"/>
            <a:ext cx="122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How to explore theory space with future surveys?</a:t>
            </a:r>
          </a:p>
        </p:txBody>
      </p:sp>
      <p:pic>
        <p:nvPicPr>
          <p:cNvPr id="14" name="Picture 13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0D991F07-83FA-7759-6C38-5F5D41719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715" y="1522609"/>
            <a:ext cx="3526088" cy="31196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893297-E411-075E-1E15-2776CAB9484F}"/>
              </a:ext>
            </a:extLst>
          </p:cNvPr>
          <p:cNvSpPr txBox="1"/>
          <p:nvPr/>
        </p:nvSpPr>
        <p:spPr>
          <a:xfrm>
            <a:off x="8812972" y="1358582"/>
            <a:ext cx="2618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ingFang HK" panose="020B0400000000000000" pitchFamily="34" charset="-120"/>
                <a:ea typeface="PingFang HK" panose="020B0400000000000000" pitchFamily="34" charset="-120"/>
              </a:rPr>
              <a:t>Updated from </a:t>
            </a:r>
            <a:r>
              <a:rPr lang="en-US" sz="1200" b="1" i="1" dirty="0">
                <a:solidFill>
                  <a:srgbClr val="C00000"/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AF</a:t>
            </a:r>
            <a:r>
              <a:rPr lang="en-US" sz="1200" i="1" dirty="0">
                <a:latin typeface="PingFang HK" panose="020B0400000000000000" pitchFamily="34" charset="-120"/>
                <a:ea typeface="PingFang HK" panose="020B0400000000000000" pitchFamily="34" charset="-120"/>
              </a:rPr>
              <a:t> et al, PRD, 2019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8FEDFA98-10CD-EC5E-D22A-A5DFDAC3D43F}"/>
              </a:ext>
            </a:extLst>
          </p:cNvPr>
          <p:cNvSpPr/>
          <p:nvPr/>
        </p:nvSpPr>
        <p:spPr>
          <a:xfrm>
            <a:off x="5238036" y="5867757"/>
            <a:ext cx="1954306" cy="255494"/>
          </a:xfrm>
          <a:prstGeom prst="leftRightArrow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white grid with black text&#10;&#10;Description automatically generated">
            <a:extLst>
              <a:ext uri="{FF2B5EF4-FFF2-40B4-BE49-F238E27FC236}">
                <a16:creationId xmlns:a16="http://schemas.microsoft.com/office/drawing/2014/main" id="{FA2216BA-1752-444B-6822-FFB71AE0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83" y="1474961"/>
            <a:ext cx="3050177" cy="2369251"/>
          </a:xfrm>
          <a:prstGeom prst="rect">
            <a:avLst/>
          </a:prstGeom>
        </p:spPr>
      </p:pic>
      <p:pic>
        <p:nvPicPr>
          <p:cNvPr id="20" name="Picture 19" descr="A white sheet with black text&#10;&#10;Description automatically generated">
            <a:extLst>
              <a:ext uri="{FF2B5EF4-FFF2-40B4-BE49-F238E27FC236}">
                <a16:creationId xmlns:a16="http://schemas.microsoft.com/office/drawing/2014/main" id="{FE088170-AB22-91C8-900B-3F0794DD1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971" y="2692687"/>
            <a:ext cx="3352474" cy="24953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758F33-18B0-702E-52EE-9CF33A69D4BC}"/>
              </a:ext>
            </a:extLst>
          </p:cNvPr>
          <p:cNvSpPr txBox="1"/>
          <p:nvPr/>
        </p:nvSpPr>
        <p:spPr>
          <a:xfrm>
            <a:off x="3249660" y="2492633"/>
            <a:ext cx="2565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ingFang HK" panose="020B0400000000000000" pitchFamily="34" charset="-120"/>
                <a:ea typeface="PingFang HK" panose="020B0400000000000000" pitchFamily="34" charset="-120"/>
              </a:rPr>
              <a:t>Arai et al, 2212.09094, 2022</a:t>
            </a:r>
          </a:p>
        </p:txBody>
      </p:sp>
    </p:spTree>
    <p:extLst>
      <p:ext uri="{BB962C8B-B14F-4D97-AF65-F5344CB8AC3E}">
        <p14:creationId xmlns:p14="http://schemas.microsoft.com/office/powerpoint/2010/main" val="1713637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a function&#10;&#10;Description automatically generated">
            <a:extLst>
              <a:ext uri="{FF2B5EF4-FFF2-40B4-BE49-F238E27FC236}">
                <a16:creationId xmlns:a16="http://schemas.microsoft.com/office/drawing/2014/main" id="{50152C5B-4146-4695-6DAC-BF5EF7A17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976" y="1674665"/>
            <a:ext cx="7172458" cy="4129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49935C-BBAD-C289-6A30-A06119F3469E}"/>
              </a:ext>
            </a:extLst>
          </p:cNvPr>
          <p:cNvSpPr txBox="1"/>
          <p:nvPr/>
        </p:nvSpPr>
        <p:spPr>
          <a:xfrm>
            <a:off x="0" y="190750"/>
            <a:ext cx="12240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Gravity models impact probes differently:</a:t>
            </a:r>
          </a:p>
          <a:p>
            <a:pPr algn="ctr"/>
            <a:r>
              <a:rPr lang="en-US" sz="2400" dirty="0">
                <a:latin typeface="PingFang HK" panose="020B0400000000000000" pitchFamily="34" charset="-120"/>
                <a:ea typeface="PingFang HK" panose="020B0400000000000000" pitchFamily="34" charset="-120"/>
              </a:rPr>
              <a:t>How do models compare at the level of probes?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E86C22-6EFF-49C6-DE1D-CC77B801B447}"/>
              </a:ext>
            </a:extLst>
          </p:cNvPr>
          <p:cNvSpPr/>
          <p:nvPr/>
        </p:nvSpPr>
        <p:spPr>
          <a:xfrm>
            <a:off x="0" y="6608465"/>
            <a:ext cx="12192000" cy="249535"/>
          </a:xfrm>
          <a:prstGeom prst="rect">
            <a:avLst/>
          </a:prstGeom>
          <a:solidFill>
            <a:srgbClr val="EE853D">
              <a:alpha val="4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DBF588-B328-9C0D-144A-5FDAB81DBD08}"/>
              </a:ext>
            </a:extLst>
          </p:cNvPr>
          <p:cNvSpPr txBox="1"/>
          <p:nvPr/>
        </p:nvSpPr>
        <p:spPr>
          <a:xfrm>
            <a:off x="0" y="6608465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Agnès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Ferté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 @ ML IAP/CCA – Nov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10B524-D528-D56B-23E2-3813D43CC9D0}"/>
              </a:ext>
            </a:extLst>
          </p:cNvPr>
          <p:cNvSpPr txBox="1"/>
          <p:nvPr/>
        </p:nvSpPr>
        <p:spPr>
          <a:xfrm>
            <a:off x="11963098" y="6594732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HK" panose="020B0400000000000000" pitchFamily="34" charset="-120"/>
                <a:ea typeface="PingFang HK" panose="020B0400000000000000" pitchFamily="34" charset="-12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C0872-8E47-7F5F-3B04-91D6773541C3}"/>
              </a:ext>
            </a:extLst>
          </p:cNvPr>
          <p:cNvSpPr txBox="1"/>
          <p:nvPr/>
        </p:nvSpPr>
        <p:spPr>
          <a:xfrm>
            <a:off x="3413428" y="1580073"/>
            <a:ext cx="4963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ingFang HK" panose="020B0400000000000000" pitchFamily="34" charset="-120"/>
                <a:ea typeface="PingFang HK" panose="020B0400000000000000" pitchFamily="34" charset="-120"/>
              </a:rPr>
              <a:t>AF, </a:t>
            </a:r>
            <a:r>
              <a:rPr lang="en-US" sz="1000" dirty="0" err="1">
                <a:latin typeface="PingFang HK" panose="020B0400000000000000" pitchFamily="34" charset="-120"/>
                <a:ea typeface="PingFang HK" panose="020B0400000000000000" pitchFamily="34" charset="-120"/>
              </a:rPr>
              <a:t>Hemmati</a:t>
            </a:r>
            <a:r>
              <a:rPr lang="en-US" sz="1000" dirty="0">
                <a:latin typeface="PingFang HK" panose="020B0400000000000000" pitchFamily="34" charset="-120"/>
                <a:ea typeface="PingFang HK" panose="020B0400000000000000" pitchFamily="34" charset="-120"/>
              </a:rPr>
              <a:t> et al, OJA, 2023</a:t>
            </a:r>
          </a:p>
        </p:txBody>
      </p:sp>
    </p:spTree>
    <p:extLst>
      <p:ext uri="{BB962C8B-B14F-4D97-AF65-F5344CB8AC3E}">
        <p14:creationId xmlns:p14="http://schemas.microsoft.com/office/powerpoint/2010/main" val="2095836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764</Words>
  <Application>Microsoft Macintosh PowerPoint</Application>
  <PresentationFormat>Widescreen</PresentationFormat>
  <Paragraphs>124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PingFang HK</vt:lpstr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Ferte, Agnes P (3268-Affiliate)</dc:creator>
  <cp:lastModifiedBy>Ferte, Agnes P (3268-Affiliate)</cp:lastModifiedBy>
  <cp:revision>69</cp:revision>
  <dcterms:created xsi:type="dcterms:W3CDTF">2023-11-21T00:33:36Z</dcterms:created>
  <dcterms:modified xsi:type="dcterms:W3CDTF">2023-11-27T11:03:47Z</dcterms:modified>
</cp:coreProperties>
</file>