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3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56"/>
    <p:restoredTop sz="94677"/>
  </p:normalViewPr>
  <p:slideViewPr>
    <p:cSldViewPr snapToGrid="0">
      <p:cViewPr>
        <p:scale>
          <a:sx n="87" d="100"/>
          <a:sy n="87" d="100"/>
        </p:scale>
        <p:origin x="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035EE-7D6C-7443-A0B5-2F7819B2E068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725A-9943-2442-8586-CC1A45E8D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2338-B473-736E-F8E9-D0F4C40A1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821B8-204B-FE43-2CF2-2DF2B0B8F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BDC8A-C4E4-6C4E-581F-EF692EC0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52BD9-45C2-BDD3-42F1-041FFDB9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91CFE-1170-17C2-22DD-DFD54D56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0D3E-48E2-FFCF-032B-59ABF9165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BDAEB-F75C-0DDE-C141-EB37249D7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743F-B6DB-042D-5A55-4227C428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AF220-B3AC-F521-9237-CACC9078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9223B-ACBA-7F1D-8396-B1D10B56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3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22EA2-C4E5-D279-3151-6D44A371A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47943-DC98-AA0D-7CAE-530BC7DAB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85FE5-DCC6-1EA5-1D60-961C65AC0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4A3D1-2524-B177-294E-84D62773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7DCCE-816B-9DAB-D7C6-C6D24869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1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1B5FB-9824-99F0-7B00-867A137C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DA371-626E-279B-CF93-10049F3FB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04EE-0CE8-16BF-9D52-4F685D14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44ED7-965B-41FF-A231-3A0B7D60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7204-0859-E6B3-4602-81D00761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0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9EFAC-AA7D-59B3-AB6F-000C9A13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CDC61-294A-6D7D-736E-C84C3741A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98755-AA8C-B286-69D1-B3CCE267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1D90-F0AC-5F7A-07C8-59B3EC6E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8F23E-1A3C-BC66-B306-3CB60C36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C464-34DB-D746-34FE-BC405C07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CD2CF-8366-4DD1-74DB-C473D077E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4A75-DDCD-6D6C-5B56-8D469ED35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B4587-01D4-2B58-627E-CAFFA4C5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E912A-6051-ADAE-6512-C04E6678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E35B3-6CF2-0419-3874-B6DC8006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F142-76F0-6193-AE50-EF75F656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1B55E-1F45-0A10-CE36-072540190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A8E44-E5BC-3884-6B08-91A9D00ED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7D59A-2C43-1493-109C-EA7F833CD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AAF0F-A4FB-0017-0723-D6B524169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51B581-8228-6940-21AC-4807990C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FA5EA-6EB4-82D4-A873-D24FAEAF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5A58B-8033-3518-94C7-C4B31611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59ED-F1FB-BB9C-F713-36B6715B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241843-2A5F-E30D-5377-2CD5F8F9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1090A-F332-A916-8B4C-25CA00AE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C598B-0A1C-B81E-7FC9-8BB871CE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9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321F0D-E34B-CDCF-2818-B4B04FB7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EE01F6-0B42-6293-9366-A7DC6BDD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B32A8-4CD5-9E50-6811-DB367D70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43FA7-7ABF-C78E-3156-5BC6B9FB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27255-4541-6EB4-D9B5-A523934EB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33479-155C-B8BF-6FA0-17B7BAF21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0BA2C-1B31-F200-171C-CD126BDE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67B51-6C14-BC65-0454-28560E18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B8A56-AC56-95D8-B36E-2A90B270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5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E3620-EA4D-477E-FADD-C450E3730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65BFEC-050E-41D7-5025-E70274829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763D70-6009-A6C5-B29B-6A698AA26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7D146-6BBC-6CDA-F757-1288F166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72397-173F-641F-1CDC-C09E6386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95EF0-5A58-B9B9-3F2B-67FC77DE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9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5E1B8-61DB-5F88-9AF4-1CD35E3C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4200A-5EC4-3791-47A1-91B26FD1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D6E42-61DC-0CCB-649C-EFB751BE0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B085D-E710-6943-99A8-475C81A53C8F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7DD1-6925-C3A3-52FA-F4C9FD6A9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01972-165D-9665-D271-63B94F970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4CE7-BFDC-3740-978A-340BCE32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9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3BE68C-0641-4CB1-4788-614234B7F5CB}"/>
              </a:ext>
            </a:extLst>
          </p:cNvPr>
          <p:cNvSpPr/>
          <p:nvPr/>
        </p:nvSpPr>
        <p:spPr>
          <a:xfrm>
            <a:off x="6096000" y="573438"/>
            <a:ext cx="5352244" cy="5672380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16B4F1-1B12-18FE-DA54-7A5FFFFEA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461" y="2235200"/>
            <a:ext cx="5036950" cy="2387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Grandview Display" panose="020B0502040204020203" pitchFamily="34" charset="0"/>
              </a:rPr>
              <a:t>Finding Observable Environmental Measures of Halo Properties Using Neural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C39F9-4BC2-3A49-0949-84AF79C12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19" y="4923255"/>
            <a:ext cx="5481234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randview Display" panose="020B0502040204020203" pitchFamily="34" charset="0"/>
              </a:rPr>
              <a:t>Haley Bowden</a:t>
            </a:r>
          </a:p>
          <a:p>
            <a:r>
              <a:rPr lang="en-US" sz="2000" dirty="0">
                <a:solidFill>
                  <a:schemeClr val="bg1"/>
                </a:solidFill>
                <a:latin typeface="Grandview Display" panose="020B0502040204020203" pitchFamily="34" charset="0"/>
              </a:rPr>
              <a:t>Collaborators: Peter Behroozi, Andrew </a:t>
            </a:r>
            <a:r>
              <a:rPr lang="en-US" sz="2000" dirty="0" err="1">
                <a:solidFill>
                  <a:schemeClr val="bg1"/>
                </a:solidFill>
                <a:latin typeface="Grandview Display" panose="020B0502040204020203" pitchFamily="34" charset="0"/>
              </a:rPr>
              <a:t>Hearin</a:t>
            </a:r>
            <a:endParaRPr lang="en-US" sz="2000" dirty="0">
              <a:solidFill>
                <a:schemeClr val="bg1"/>
              </a:solidFill>
              <a:latin typeface="Grandview Display" panose="020B0502040204020203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Grandview Display" panose="020B0502040204020203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Grandview Display" panose="020B0502040204020203" pitchFamily="34" charset="0"/>
              </a:rPr>
              <a:t>ML-IAP/CCA-2023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E2F959-77E3-9C7F-38FB-26A8B730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294" y="887924"/>
            <a:ext cx="4685492" cy="506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75D562-2467-BD8D-A479-BF044D975724}"/>
              </a:ext>
            </a:extLst>
          </p:cNvPr>
          <p:cNvSpPr txBox="1"/>
          <p:nvPr/>
        </p:nvSpPr>
        <p:spPr>
          <a:xfrm>
            <a:off x="9379975" y="6267807"/>
            <a:ext cx="219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Robotham</a:t>
            </a:r>
            <a:r>
              <a:rPr lang="en-US" dirty="0">
                <a:solidFill>
                  <a:schemeClr val="bg1"/>
                </a:solidFill>
              </a:rPr>
              <a:t> et al. 2012</a:t>
            </a:r>
          </a:p>
        </p:txBody>
      </p:sp>
    </p:spTree>
    <p:extLst>
      <p:ext uri="{BB962C8B-B14F-4D97-AF65-F5344CB8AC3E}">
        <p14:creationId xmlns:p14="http://schemas.microsoft.com/office/powerpoint/2010/main" val="354965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4F69AA-1C3E-3805-45F7-8AD2227A4A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582444" y="440457"/>
                <a:ext cx="10515600" cy="523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h𝑎𝑙𝑜</m:t>
                          </m:r>
                        </m:sub>
                      </m:sSub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𝐸𝑛𝑣𝑖𝑟𝑜𝑛𝑚𝑒𝑛𝑡</m:t>
                      </m:r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4F69AA-1C3E-3805-45F7-8AD2227A4A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582444" y="440457"/>
                <a:ext cx="10515600" cy="523338"/>
              </a:xfrm>
              <a:blipFill>
                <a:blip r:embed="rId2"/>
                <a:stretch>
                  <a:fillRect t="-2381" b="-4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B7028AC9-280D-28EA-5F0E-0F30861C5907}"/>
              </a:ext>
            </a:extLst>
          </p:cNvPr>
          <p:cNvGrpSpPr/>
          <p:nvPr/>
        </p:nvGrpSpPr>
        <p:grpSpPr>
          <a:xfrm>
            <a:off x="6759560" y="2448534"/>
            <a:ext cx="4185825" cy="3247353"/>
            <a:chOff x="4133227" y="3947491"/>
            <a:chExt cx="1770007" cy="1436776"/>
          </a:xfrm>
          <a:solidFill>
            <a:schemeClr val="tx1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21F9CAA-F881-4E12-52FA-8710557F1DC9}"/>
                </a:ext>
              </a:extLst>
            </p:cNvPr>
            <p:cNvSpPr/>
            <p:nvPr/>
          </p:nvSpPr>
          <p:spPr>
            <a:xfrm>
              <a:off x="4134216" y="4314910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962DEB5-2F21-52AE-19E7-735583D87925}"/>
                </a:ext>
              </a:extLst>
            </p:cNvPr>
            <p:cNvSpPr/>
            <p:nvPr/>
          </p:nvSpPr>
          <p:spPr>
            <a:xfrm>
              <a:off x="4137840" y="4719945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5AFAECA-6070-0746-99AB-98F66584C79A}"/>
                </a:ext>
              </a:extLst>
            </p:cNvPr>
            <p:cNvSpPr/>
            <p:nvPr/>
          </p:nvSpPr>
          <p:spPr>
            <a:xfrm>
              <a:off x="4133227" y="3947491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3835593-B048-28EF-227C-A8D66C8C587D}"/>
                </a:ext>
              </a:extLst>
            </p:cNvPr>
            <p:cNvSpPr/>
            <p:nvPr/>
          </p:nvSpPr>
          <p:spPr>
            <a:xfrm>
              <a:off x="4133227" y="5124053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8A0B1AB-2563-CACD-63BA-BF8F1E135AC5}"/>
                </a:ext>
              </a:extLst>
            </p:cNvPr>
            <p:cNvSpPr/>
            <p:nvPr/>
          </p:nvSpPr>
          <p:spPr>
            <a:xfrm>
              <a:off x="4661248" y="4162062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7C51485-C82A-FE48-1FE7-9151DDAD2867}"/>
                </a:ext>
              </a:extLst>
            </p:cNvPr>
            <p:cNvSpPr/>
            <p:nvPr/>
          </p:nvSpPr>
          <p:spPr>
            <a:xfrm>
              <a:off x="4664514" y="4909459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815326-CF77-1961-7A6D-5036759623F0}"/>
                </a:ext>
              </a:extLst>
            </p:cNvPr>
            <p:cNvSpPr/>
            <p:nvPr/>
          </p:nvSpPr>
          <p:spPr>
            <a:xfrm>
              <a:off x="4661248" y="4532802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FA226D0-1363-7279-53BE-C00860D1FD7D}"/>
                </a:ext>
              </a:extLst>
            </p:cNvPr>
            <p:cNvSpPr/>
            <p:nvPr/>
          </p:nvSpPr>
          <p:spPr>
            <a:xfrm>
              <a:off x="5182713" y="4314432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0B6DA53-D95E-7506-9B99-DBC3DD7791DE}"/>
                </a:ext>
              </a:extLst>
            </p:cNvPr>
            <p:cNvSpPr/>
            <p:nvPr/>
          </p:nvSpPr>
          <p:spPr>
            <a:xfrm>
              <a:off x="5182713" y="4671600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2B0B2C4-D01C-0829-752B-8B333EB34752}"/>
                </a:ext>
              </a:extLst>
            </p:cNvPr>
            <p:cNvSpPr/>
            <p:nvPr/>
          </p:nvSpPr>
          <p:spPr>
            <a:xfrm>
              <a:off x="5660042" y="4496597"/>
              <a:ext cx="243192" cy="26021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04BAAE-FE53-4946-D6FA-E43CA8E65FDB}"/>
                </a:ext>
              </a:extLst>
            </p:cNvPr>
            <p:cNvCxnSpPr/>
            <p:nvPr/>
          </p:nvCxnSpPr>
          <p:spPr>
            <a:xfrm>
              <a:off x="4254823" y="4065156"/>
              <a:ext cx="528021" cy="22701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2F32488-889C-4249-CBB9-3A6B5CCBB33C}"/>
                </a:ext>
              </a:extLst>
            </p:cNvPr>
            <p:cNvCxnSpPr/>
            <p:nvPr/>
          </p:nvCxnSpPr>
          <p:spPr>
            <a:xfrm>
              <a:off x="4286200" y="4451160"/>
              <a:ext cx="528021" cy="22701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E6FF0E3-2FFE-6D18-912D-C0C63E4A5BD6}"/>
                </a:ext>
              </a:extLst>
            </p:cNvPr>
            <p:cNvCxnSpPr/>
            <p:nvPr/>
          </p:nvCxnSpPr>
          <p:spPr>
            <a:xfrm>
              <a:off x="4307998" y="4877105"/>
              <a:ext cx="528021" cy="22701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320C1B6-57A0-34B5-B8B8-D38965837F3B}"/>
                </a:ext>
              </a:extLst>
            </p:cNvPr>
            <p:cNvCxnSpPr/>
            <p:nvPr/>
          </p:nvCxnSpPr>
          <p:spPr>
            <a:xfrm>
              <a:off x="4845275" y="4274921"/>
              <a:ext cx="528021" cy="22701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4C540A0-926D-0B2D-38C2-FB05B8684118}"/>
                </a:ext>
              </a:extLst>
            </p:cNvPr>
            <p:cNvCxnSpPr>
              <a:cxnSpLocks/>
              <a:endCxn id="12" idx="1"/>
            </p:cNvCxnSpPr>
            <p:nvPr/>
          </p:nvCxnSpPr>
          <p:spPr>
            <a:xfrm>
              <a:off x="4779566" y="4345121"/>
              <a:ext cx="438762" cy="36458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CA01C63-DB2C-D357-A4E1-67D8FB6EED5A}"/>
                </a:ext>
              </a:extLst>
            </p:cNvPr>
            <p:cNvCxnSpPr/>
            <p:nvPr/>
          </p:nvCxnSpPr>
          <p:spPr>
            <a:xfrm>
              <a:off x="5332318" y="4461139"/>
              <a:ext cx="528021" cy="22701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93C102-F3D6-6B75-41C9-9D4D9B4E53E5}"/>
                </a:ext>
              </a:extLst>
            </p:cNvPr>
            <p:cNvCxnSpPr>
              <a:cxnSpLocks/>
              <a:endCxn id="8" idx="6"/>
            </p:cNvCxnSpPr>
            <p:nvPr/>
          </p:nvCxnSpPr>
          <p:spPr>
            <a:xfrm flipV="1">
              <a:off x="4242469" y="4292169"/>
              <a:ext cx="661971" cy="14936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22C6539-2AAA-2BBD-4126-FEF88670B97E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V="1">
              <a:off x="4242865" y="4662909"/>
              <a:ext cx="418383" cy="16655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0169E5B-1E29-4563-23BD-6C9A94936BE7}"/>
                </a:ext>
              </a:extLst>
            </p:cNvPr>
            <p:cNvCxnSpPr>
              <a:cxnSpLocks/>
              <a:endCxn id="9" idx="7"/>
            </p:cNvCxnSpPr>
            <p:nvPr/>
          </p:nvCxnSpPr>
          <p:spPr>
            <a:xfrm flipV="1">
              <a:off x="4259436" y="4947566"/>
              <a:ext cx="612655" cy="27138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256648-E304-B929-201D-CDA7264D1D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77544" y="4798829"/>
              <a:ext cx="525579" cy="24815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7691511-79DB-49DA-E5BE-90A8ABB297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3586" y="4636736"/>
              <a:ext cx="478052" cy="17221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5C7F255-355E-C1DA-3A89-8ABDFD5BD8DF}"/>
                </a:ext>
              </a:extLst>
            </p:cNvPr>
            <p:cNvCxnSpPr>
              <a:cxnSpLocks/>
            </p:cNvCxnSpPr>
            <p:nvPr/>
          </p:nvCxnSpPr>
          <p:spPr>
            <a:xfrm>
              <a:off x="4804416" y="4693240"/>
              <a:ext cx="494714" cy="11216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F16EBB3-DABF-170A-C84C-897DCD97CA7A}"/>
                </a:ext>
              </a:extLst>
            </p:cNvPr>
            <p:cNvCxnSpPr>
              <a:cxnSpLocks/>
              <a:endCxn id="11" idx="7"/>
            </p:cNvCxnSpPr>
            <p:nvPr/>
          </p:nvCxnSpPr>
          <p:spPr>
            <a:xfrm flipV="1">
              <a:off x="4786110" y="4352539"/>
              <a:ext cx="604180" cy="321937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37B67CB-010C-1491-901B-F492BC01E284}"/>
                </a:ext>
              </a:extLst>
            </p:cNvPr>
            <p:cNvCxnSpPr>
              <a:cxnSpLocks/>
              <a:endCxn id="10" idx="6"/>
            </p:cNvCxnSpPr>
            <p:nvPr/>
          </p:nvCxnSpPr>
          <p:spPr>
            <a:xfrm>
              <a:off x="4259864" y="4139840"/>
              <a:ext cx="644576" cy="52306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7524806-90F2-5B40-F47F-8B1E879B0929}"/>
                </a:ext>
              </a:extLst>
            </p:cNvPr>
            <p:cNvCxnSpPr>
              <a:cxnSpLocks/>
              <a:endCxn id="9" idx="5"/>
            </p:cNvCxnSpPr>
            <p:nvPr/>
          </p:nvCxnSpPr>
          <p:spPr>
            <a:xfrm>
              <a:off x="4231869" y="4111232"/>
              <a:ext cx="640222" cy="102033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6A50AF-1FC9-547D-96CA-49FAF929E1B5}"/>
                </a:ext>
              </a:extLst>
            </p:cNvPr>
            <p:cNvCxnSpPr>
              <a:cxnSpLocks/>
              <a:endCxn id="10" idx="7"/>
            </p:cNvCxnSpPr>
            <p:nvPr/>
          </p:nvCxnSpPr>
          <p:spPr>
            <a:xfrm flipV="1">
              <a:off x="4231869" y="4570909"/>
              <a:ext cx="636956" cy="72811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AB5532-101B-76FF-76A6-8FAD2A09FA13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V="1">
              <a:off x="4241696" y="4384169"/>
              <a:ext cx="455167" cy="46522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62731BA-8980-AF83-42EA-992BD743CB9D}"/>
                </a:ext>
              </a:extLst>
            </p:cNvPr>
            <p:cNvCxnSpPr>
              <a:cxnSpLocks/>
              <a:endCxn id="11" idx="7"/>
            </p:cNvCxnSpPr>
            <p:nvPr/>
          </p:nvCxnSpPr>
          <p:spPr>
            <a:xfrm flipV="1">
              <a:off x="4766560" y="4352539"/>
              <a:ext cx="623730" cy="693227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rapezoid 34">
            <a:extLst>
              <a:ext uri="{FF2B5EF4-FFF2-40B4-BE49-F238E27FC236}">
                <a16:creationId xmlns:a16="http://schemas.microsoft.com/office/drawing/2014/main" id="{F65B75D0-1AEF-DBB5-6F3A-8058F8ADAC23}"/>
              </a:ext>
            </a:extLst>
          </p:cNvPr>
          <p:cNvSpPr/>
          <p:nvPr/>
        </p:nvSpPr>
        <p:spPr>
          <a:xfrm rot="5400000">
            <a:off x="6348791" y="2354410"/>
            <a:ext cx="4043645" cy="3559283"/>
          </a:xfrm>
          <a:prstGeom prst="trapezoid">
            <a:avLst>
              <a:gd name="adj" fmla="val 37290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4617C1-3D00-0238-BFBF-646D61611D9B}"/>
              </a:ext>
            </a:extLst>
          </p:cNvPr>
          <p:cNvSpPr/>
          <p:nvPr/>
        </p:nvSpPr>
        <p:spPr>
          <a:xfrm>
            <a:off x="10299206" y="3556532"/>
            <a:ext cx="770660" cy="83102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FD275A7-025B-EBD1-6A77-25EC4CCADDD6}"/>
              </a:ext>
            </a:extLst>
          </p:cNvPr>
          <p:cNvGrpSpPr/>
          <p:nvPr/>
        </p:nvGrpSpPr>
        <p:grpSpPr>
          <a:xfrm>
            <a:off x="5248008" y="2112228"/>
            <a:ext cx="799062" cy="4043646"/>
            <a:chOff x="3135254" y="2358220"/>
            <a:chExt cx="799062" cy="404364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51DE645-CD8C-152C-69D0-8E20C845A9E7}"/>
                </a:ext>
              </a:extLst>
            </p:cNvPr>
            <p:cNvSpPr/>
            <p:nvPr/>
          </p:nvSpPr>
          <p:spPr>
            <a:xfrm>
              <a:off x="3135254" y="2358220"/>
              <a:ext cx="799062" cy="404364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4C487FA-F0A8-DA28-3297-4A89C9830206}"/>
                </a:ext>
              </a:extLst>
            </p:cNvPr>
            <p:cNvCxnSpPr/>
            <p:nvPr/>
          </p:nvCxnSpPr>
          <p:spPr>
            <a:xfrm>
              <a:off x="3135254" y="2994257"/>
              <a:ext cx="79906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B8C8412-BD28-27A6-874B-FC8B41FAF9AC}"/>
                </a:ext>
              </a:extLst>
            </p:cNvPr>
            <p:cNvCxnSpPr/>
            <p:nvPr/>
          </p:nvCxnSpPr>
          <p:spPr>
            <a:xfrm>
              <a:off x="3135254" y="3692347"/>
              <a:ext cx="79906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621C839-BAA3-3C43-E506-638720213282}"/>
                </a:ext>
              </a:extLst>
            </p:cNvPr>
            <p:cNvCxnSpPr/>
            <p:nvPr/>
          </p:nvCxnSpPr>
          <p:spPr>
            <a:xfrm>
              <a:off x="3135254" y="4380041"/>
              <a:ext cx="79906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08F1F8C-E898-4490-9B6A-D0DFCC29B26D}"/>
                </a:ext>
              </a:extLst>
            </p:cNvPr>
            <p:cNvCxnSpPr/>
            <p:nvPr/>
          </p:nvCxnSpPr>
          <p:spPr>
            <a:xfrm>
              <a:off x="3135254" y="5073779"/>
              <a:ext cx="79906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42FA606-0853-ACC2-20AE-11E401A814CB}"/>
                </a:ext>
              </a:extLst>
            </p:cNvPr>
            <p:cNvCxnSpPr/>
            <p:nvPr/>
          </p:nvCxnSpPr>
          <p:spPr>
            <a:xfrm>
              <a:off x="3135254" y="5671913"/>
              <a:ext cx="79906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Arrow 42">
            <a:extLst>
              <a:ext uri="{FF2B5EF4-FFF2-40B4-BE49-F238E27FC236}">
                <a16:creationId xmlns:a16="http://schemas.microsoft.com/office/drawing/2014/main" id="{B250AF41-C42C-15A0-FF65-3814A9CEBC3C}"/>
              </a:ext>
            </a:extLst>
          </p:cNvPr>
          <p:cNvSpPr/>
          <p:nvPr/>
        </p:nvSpPr>
        <p:spPr>
          <a:xfrm>
            <a:off x="6153799" y="3759256"/>
            <a:ext cx="357334" cy="586979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374E0EB-FCD7-B853-CA72-0160119DDB83}"/>
              </a:ext>
            </a:extLst>
          </p:cNvPr>
          <p:cNvSpPr txBox="1"/>
          <p:nvPr/>
        </p:nvSpPr>
        <p:spPr>
          <a:xfrm rot="16200000">
            <a:off x="4103981" y="3646790"/>
            <a:ext cx="2344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Helvetica" pitchFamily="2" charset="0"/>
            </a:endParaRPr>
          </a:p>
          <a:p>
            <a:pPr algn="r"/>
            <a:endParaRPr lang="en-US" sz="2400" dirty="0">
              <a:latin typeface="Helvetica" pitchFamily="2" charset="0"/>
            </a:endParaRPr>
          </a:p>
          <a:p>
            <a:pPr algn="r"/>
            <a:r>
              <a:rPr lang="en-US" sz="2800" dirty="0">
                <a:latin typeface="Helvetica" pitchFamily="2" charset="0"/>
              </a:rPr>
              <a:t>Input Vector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08B0595-0BC6-9699-FA76-FD0DD7479F5B}"/>
                  </a:ext>
                </a:extLst>
              </p:cNvPr>
              <p:cNvSpPr txBox="1"/>
              <p:nvPr/>
            </p:nvSpPr>
            <p:spPr>
              <a:xfrm>
                <a:off x="8115721" y="3700425"/>
                <a:ext cx="68916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h𝑎𝑙𝑜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08B0595-0BC6-9699-FA76-FD0DD7479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721" y="3700425"/>
                <a:ext cx="6891616" cy="523220"/>
              </a:xfrm>
              <a:prstGeom prst="rect">
                <a:avLst/>
              </a:prstGeom>
              <a:blipFill>
                <a:blip r:embed="rId3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51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B0ABEB30-458E-626E-3D6C-1944D89B5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810" y="2312204"/>
            <a:ext cx="4296160" cy="37181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3" name="Right Arrow 52">
            <a:extLst>
              <a:ext uri="{FF2B5EF4-FFF2-40B4-BE49-F238E27FC236}">
                <a16:creationId xmlns:a16="http://schemas.microsoft.com/office/drawing/2014/main" id="{C759C87E-7DD6-155A-083A-0A849AB55613}"/>
              </a:ext>
            </a:extLst>
          </p:cNvPr>
          <p:cNvSpPr/>
          <p:nvPr/>
        </p:nvSpPr>
        <p:spPr>
          <a:xfrm>
            <a:off x="4814173" y="3794631"/>
            <a:ext cx="357334" cy="586979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F26E4B-4BEE-6535-4F10-69DC4084C075}"/>
              </a:ext>
            </a:extLst>
          </p:cNvPr>
          <p:cNvSpPr txBox="1"/>
          <p:nvPr/>
        </p:nvSpPr>
        <p:spPr>
          <a:xfrm>
            <a:off x="427399" y="1461695"/>
            <a:ext cx="4313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Consider what information about the environment is available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FAC990E-2AC7-6CC0-A967-41B806D11950}"/>
              </a:ext>
            </a:extLst>
          </p:cNvPr>
          <p:cNvSpPr txBox="1"/>
          <p:nvPr/>
        </p:nvSpPr>
        <p:spPr>
          <a:xfrm>
            <a:off x="3358430" y="6118720"/>
            <a:ext cx="4313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Condense that information into an input vector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645DE5-DE30-0982-A260-8D415F1598E3}"/>
              </a:ext>
            </a:extLst>
          </p:cNvPr>
          <p:cNvSpPr txBox="1"/>
          <p:nvPr/>
        </p:nvSpPr>
        <p:spPr>
          <a:xfrm>
            <a:off x="6394299" y="1457035"/>
            <a:ext cx="524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Train a neural network to serve as a function from our input vector to our desired output</a:t>
            </a:r>
          </a:p>
        </p:txBody>
      </p:sp>
      <p:pic>
        <p:nvPicPr>
          <p:cNvPr id="64" name="Graphic 63" descr="Badge 1 with solid fill">
            <a:extLst>
              <a:ext uri="{FF2B5EF4-FFF2-40B4-BE49-F238E27FC236}">
                <a16:creationId xmlns:a16="http://schemas.microsoft.com/office/drawing/2014/main" id="{4E2459DD-729E-9057-2A71-180BF5A50E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62108" y="883434"/>
            <a:ext cx="733264" cy="733264"/>
          </a:xfrm>
          <a:prstGeom prst="rect">
            <a:avLst/>
          </a:prstGeom>
        </p:spPr>
      </p:pic>
      <p:pic>
        <p:nvPicPr>
          <p:cNvPr id="66" name="Graphic 65" descr="Badge with solid fill">
            <a:extLst>
              <a:ext uri="{FF2B5EF4-FFF2-40B4-BE49-F238E27FC236}">
                <a16:creationId xmlns:a16="http://schemas.microsoft.com/office/drawing/2014/main" id="{C94C9A29-886D-8DBC-2BF9-353AB16B19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68793" y="6091894"/>
            <a:ext cx="722546" cy="722546"/>
          </a:xfrm>
          <a:prstGeom prst="rect">
            <a:avLst/>
          </a:prstGeom>
        </p:spPr>
      </p:pic>
      <p:pic>
        <p:nvPicPr>
          <p:cNvPr id="68" name="Graphic 67" descr="Badge 3 with solid fill">
            <a:extLst>
              <a:ext uri="{FF2B5EF4-FFF2-40B4-BE49-F238E27FC236}">
                <a16:creationId xmlns:a16="http://schemas.microsoft.com/office/drawing/2014/main" id="{57F95126-4A03-0B47-4260-B3B29DAA16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53471" y="960182"/>
            <a:ext cx="737501" cy="73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1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hart of a number density of halos&#10;&#10;Description automatically generated">
            <a:extLst>
              <a:ext uri="{FF2B5EF4-FFF2-40B4-BE49-F238E27FC236}">
                <a16:creationId xmlns:a16="http://schemas.microsoft.com/office/drawing/2014/main" id="{6CCBA8FE-B49A-A48B-745B-8C853BB8A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346" y="760243"/>
            <a:ext cx="5261535" cy="533751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AD3425B-31C6-9986-B801-60CDFCDDA06C}"/>
              </a:ext>
            </a:extLst>
          </p:cNvPr>
          <p:cNvSpPr/>
          <p:nvPr/>
        </p:nvSpPr>
        <p:spPr>
          <a:xfrm>
            <a:off x="8460004" y="1654010"/>
            <a:ext cx="2465018" cy="1260380"/>
          </a:xfrm>
          <a:prstGeom prst="rect">
            <a:avLst/>
          </a:prstGeom>
          <a:solidFill>
            <a:schemeClr val="accent2">
              <a:alpha val="2581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A744896-2B80-115B-1275-7AF7D0A5B790}"/>
              </a:ext>
            </a:extLst>
          </p:cNvPr>
          <p:cNvSpPr/>
          <p:nvPr/>
        </p:nvSpPr>
        <p:spPr>
          <a:xfrm>
            <a:off x="3142875" y="2581836"/>
            <a:ext cx="541619" cy="1425388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B4F244F-E434-581C-A273-C7B619EF5A81}"/>
              </a:ext>
            </a:extLst>
          </p:cNvPr>
          <p:cNvSpPr/>
          <p:nvPr/>
        </p:nvSpPr>
        <p:spPr>
          <a:xfrm rot="5400000">
            <a:off x="5372472" y="4500285"/>
            <a:ext cx="541619" cy="90543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8059DD-97BB-7173-09E1-5E275A02985C}"/>
              </a:ext>
            </a:extLst>
          </p:cNvPr>
          <p:cNvSpPr txBox="1"/>
          <p:nvPr/>
        </p:nvSpPr>
        <p:spPr>
          <a:xfrm>
            <a:off x="1045119" y="4820899"/>
            <a:ext cx="2558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Comparing ML predictions to “true” values from the simulation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766AE7E-0D11-0583-E76C-AB6FE4B78F35}"/>
              </a:ext>
            </a:extLst>
          </p:cNvPr>
          <p:cNvSpPr/>
          <p:nvPr/>
        </p:nvSpPr>
        <p:spPr>
          <a:xfrm rot="2815765">
            <a:off x="4464702" y="3324938"/>
            <a:ext cx="541619" cy="1055958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86824AF-F726-813F-F628-1802A26DCCCA}"/>
              </a:ext>
            </a:extLst>
          </p:cNvPr>
          <p:cNvSpPr/>
          <p:nvPr/>
        </p:nvSpPr>
        <p:spPr>
          <a:xfrm rot="2815765">
            <a:off x="6974232" y="743023"/>
            <a:ext cx="541619" cy="1950188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BDFDE5-79CE-E36A-E954-1346A7B47DFA}"/>
              </a:ext>
            </a:extLst>
          </p:cNvPr>
          <p:cNvSpPr txBox="1"/>
          <p:nvPr/>
        </p:nvSpPr>
        <p:spPr>
          <a:xfrm>
            <a:off x="4316505" y="987856"/>
            <a:ext cx="2407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High accuracy from stellar mass alone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E8F26C-D0DD-D89E-4F50-6F2D37D9C2D8}"/>
              </a:ext>
            </a:extLst>
          </p:cNvPr>
          <p:cNvSpPr txBox="1"/>
          <p:nvPr/>
        </p:nvSpPr>
        <p:spPr>
          <a:xfrm>
            <a:off x="8487840" y="1718117"/>
            <a:ext cx="2541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High accuracy from environmental information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80F42A-DD8E-3179-383C-7A7F4286AD7E}"/>
              </a:ext>
            </a:extLst>
          </p:cNvPr>
          <p:cNvSpPr/>
          <p:nvPr/>
        </p:nvSpPr>
        <p:spPr>
          <a:xfrm>
            <a:off x="881895" y="4731403"/>
            <a:ext cx="2558676" cy="1502429"/>
          </a:xfrm>
          <a:prstGeom prst="rect">
            <a:avLst/>
          </a:prstGeom>
          <a:solidFill>
            <a:schemeClr val="accent6">
              <a:alpha val="23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5A58F1-4CFC-9867-D0D5-734754F7884F}"/>
              </a:ext>
            </a:extLst>
          </p:cNvPr>
          <p:cNvSpPr/>
          <p:nvPr/>
        </p:nvSpPr>
        <p:spPr>
          <a:xfrm>
            <a:off x="4277544" y="946666"/>
            <a:ext cx="2407023" cy="790265"/>
          </a:xfrm>
          <a:prstGeom prst="rect">
            <a:avLst/>
          </a:prstGeom>
          <a:solidFill>
            <a:schemeClr val="accent4">
              <a:alpha val="20894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1760579-A718-03CD-1F9F-508163C0024A}"/>
              </a:ext>
            </a:extLst>
          </p:cNvPr>
          <p:cNvCxnSpPr>
            <a:cxnSpLocks/>
          </p:cNvCxnSpPr>
          <p:nvPr/>
        </p:nvCxnSpPr>
        <p:spPr>
          <a:xfrm flipV="1">
            <a:off x="2927723" y="3923550"/>
            <a:ext cx="215152" cy="55199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816680-E919-7E55-5FF3-62690BBBFA43}"/>
              </a:ext>
            </a:extLst>
          </p:cNvPr>
          <p:cNvCxnSpPr>
            <a:cxnSpLocks/>
          </p:cNvCxnSpPr>
          <p:nvPr/>
        </p:nvCxnSpPr>
        <p:spPr>
          <a:xfrm flipV="1">
            <a:off x="3550015" y="4953003"/>
            <a:ext cx="1458797" cy="34203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4D065EF-FFBF-A666-BAE1-4F9A967CC96C}"/>
              </a:ext>
            </a:extLst>
          </p:cNvPr>
          <p:cNvCxnSpPr>
            <a:cxnSpLocks/>
          </p:cNvCxnSpPr>
          <p:nvPr/>
        </p:nvCxnSpPr>
        <p:spPr>
          <a:xfrm flipH="1">
            <a:off x="4766918" y="1850221"/>
            <a:ext cx="511023" cy="1466684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C8747A9-0BA8-06E6-69DC-1AC0F9C00968}"/>
              </a:ext>
            </a:extLst>
          </p:cNvPr>
          <p:cNvCxnSpPr>
            <a:cxnSpLocks/>
          </p:cNvCxnSpPr>
          <p:nvPr/>
        </p:nvCxnSpPr>
        <p:spPr>
          <a:xfrm flipH="1" flipV="1">
            <a:off x="7691918" y="1963271"/>
            <a:ext cx="656464" cy="32092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5F19E3A-2239-2399-1040-D1CFD6B0E353}"/>
              </a:ext>
            </a:extLst>
          </p:cNvPr>
          <p:cNvSpPr txBox="1"/>
          <p:nvPr/>
        </p:nvSpPr>
        <p:spPr>
          <a:xfrm>
            <a:off x="5190563" y="6442098"/>
            <a:ext cx="785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*Check out: </a:t>
            </a:r>
            <a:r>
              <a:rPr lang="en-US" b="1" dirty="0">
                <a:latin typeface="Helvetica" pitchFamily="2" charset="0"/>
              </a:rPr>
              <a:t>Bowden, Behroozi &amp; </a:t>
            </a:r>
            <a:r>
              <a:rPr lang="en-US" b="1" dirty="0" err="1">
                <a:latin typeface="Helvetica" pitchFamily="2" charset="0"/>
              </a:rPr>
              <a:t>Hearin</a:t>
            </a:r>
            <a:r>
              <a:rPr lang="en-US" b="1" dirty="0">
                <a:latin typeface="Helvetica" pitchFamily="2" charset="0"/>
              </a:rPr>
              <a:t> 2023 </a:t>
            </a:r>
            <a:r>
              <a:rPr lang="en-US" dirty="0">
                <a:latin typeface="Helvetica" pitchFamily="2" charset="0"/>
              </a:rPr>
              <a:t>(arxiv:2307.07549)</a:t>
            </a:r>
          </a:p>
        </p:txBody>
      </p:sp>
    </p:spTree>
    <p:extLst>
      <p:ext uri="{BB962C8B-B14F-4D97-AF65-F5344CB8AC3E}">
        <p14:creationId xmlns:p14="http://schemas.microsoft.com/office/powerpoint/2010/main" val="2569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2" grpId="0" animBg="1"/>
      <p:bldP spid="14" grpId="0" animBg="1"/>
      <p:bldP spid="15" grpId="0"/>
      <p:bldP spid="16" grpId="0" animBg="1"/>
      <p:bldP spid="17" grpId="0" animBg="1"/>
      <p:bldP spid="18" grpId="0"/>
      <p:bldP spid="20" grpId="0"/>
      <p:bldP spid="22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D21D-67FA-8B4E-5B8A-8C6DE55DA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974" y="1690687"/>
            <a:ext cx="5289999" cy="4622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Grandview Display" panose="020B0502040204020203" pitchFamily="34" charset="0"/>
              </a:rPr>
              <a:t>But what happens when we expand to secondary halo properties?</a:t>
            </a:r>
          </a:p>
          <a:p>
            <a:pPr marL="0" indent="0" algn="ctr">
              <a:buNone/>
            </a:pPr>
            <a:endParaRPr lang="en-US" sz="3600" dirty="0">
              <a:latin typeface="Grandview Display" panose="020B0502040204020203" pitchFamily="34" charset="0"/>
            </a:endParaRPr>
          </a:p>
          <a:p>
            <a:pPr marL="0" indent="0" algn="ctr">
              <a:buNone/>
            </a:pPr>
            <a:endParaRPr lang="en-US" sz="3600" dirty="0">
              <a:latin typeface="Grandview Display" panose="020B0502040204020203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Grandview Display" panose="020B0502040204020203" pitchFamily="34" charset="0"/>
              </a:rPr>
              <a:t>Lower accuracy (but there is information there!)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DFAC7C2-3D5E-38D4-E6D3-CC9D56E98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90688"/>
            <a:ext cx="4575038" cy="435133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B355AD9-0368-0AB8-F9E2-840E7C483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64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Grandview Display" panose="020B0502040204020203" pitchFamily="34" charset="0"/>
              </a:rPr>
              <a:t>Halo Concentration (PRELIMINARY)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F63C8A-79E6-FF9F-FB38-E1962DBB8AF7}"/>
              </a:ext>
            </a:extLst>
          </p:cNvPr>
          <p:cNvSpPr/>
          <p:nvPr/>
        </p:nvSpPr>
        <p:spPr>
          <a:xfrm>
            <a:off x="325464" y="1301858"/>
            <a:ext cx="8353587" cy="1308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817841D0-1828-7943-764F-580EEF73C5DE}"/>
              </a:ext>
            </a:extLst>
          </p:cNvPr>
          <p:cNvSpPr/>
          <p:nvPr/>
        </p:nvSpPr>
        <p:spPr>
          <a:xfrm>
            <a:off x="2814980" y="3429000"/>
            <a:ext cx="931985" cy="1090246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9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68A4F-9F9A-8C28-6B85-B5B4E6D4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775"/>
            <a:ext cx="10515600" cy="205534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randview Display" panose="020B0502040204020203" pitchFamily="34" charset="0"/>
              </a:rPr>
              <a:t>Conclusions: </a:t>
            </a:r>
            <a:r>
              <a:rPr lang="en-US" sz="3600" dirty="0">
                <a:latin typeface="Grandview Display" panose="020B0502040204020203" pitchFamily="34" charset="0"/>
              </a:rPr>
              <a:t>A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Grandview Display" panose="020B0502040204020203" pitchFamily="34" charset="0"/>
              </a:rPr>
              <a:t>neural network</a:t>
            </a:r>
            <a:r>
              <a:rPr lang="en-US" sz="3600" i="1" dirty="0">
                <a:latin typeface="Grandview Display" panose="020B0502040204020203" pitchFamily="34" charset="0"/>
              </a:rPr>
              <a:t> </a:t>
            </a:r>
            <a:r>
              <a:rPr lang="en-US" sz="3600" dirty="0">
                <a:latin typeface="Grandview Display" panose="020B0502040204020203" pitchFamily="34" charset="0"/>
              </a:rPr>
              <a:t>allows us to capture information about the </a:t>
            </a:r>
            <a:r>
              <a:rPr lang="en-US" sz="3600" i="1" dirty="0">
                <a:solidFill>
                  <a:schemeClr val="accent4">
                    <a:lumMod val="50000"/>
                  </a:schemeClr>
                </a:solidFill>
                <a:latin typeface="Grandview Display" panose="020B0502040204020203" pitchFamily="34" charset="0"/>
              </a:rPr>
              <a:t>galactic environment</a:t>
            </a:r>
            <a:r>
              <a:rPr lang="en-US" sz="3600" i="1" dirty="0">
                <a:latin typeface="Grandview Display" panose="020B0502040204020203" pitchFamily="34" charset="0"/>
              </a:rPr>
              <a:t> </a:t>
            </a:r>
            <a:r>
              <a:rPr lang="en-US" sz="3600" dirty="0">
                <a:latin typeface="Grandview Display" panose="020B0502040204020203" pitchFamily="34" charset="0"/>
              </a:rPr>
              <a:t>as it pertains to </a:t>
            </a:r>
            <a:r>
              <a:rPr lang="en-US" sz="3600" i="1" dirty="0">
                <a:solidFill>
                  <a:schemeClr val="accent6">
                    <a:lumMod val="50000"/>
                  </a:schemeClr>
                </a:solidFill>
                <a:latin typeface="Grandview Display" panose="020B0502040204020203" pitchFamily="34" charset="0"/>
              </a:rPr>
              <a:t>halo mass and concentration</a:t>
            </a:r>
            <a:r>
              <a:rPr lang="en-US" sz="3600" dirty="0">
                <a:latin typeface="Grandview Display" panose="020B0502040204020203" pitchFamily="34" charset="0"/>
              </a:rPr>
              <a:t>. A halo catalog for the </a:t>
            </a:r>
            <a:r>
              <a:rPr lang="en-US" sz="3600" i="1" dirty="0">
                <a:latin typeface="Grandview Display" panose="020B0502040204020203" pitchFamily="34" charset="0"/>
              </a:rPr>
              <a:t>GAMA Survey</a:t>
            </a:r>
            <a:r>
              <a:rPr lang="en-US" sz="3600" dirty="0">
                <a:latin typeface="Grandview Display" panose="020B0502040204020203" pitchFamily="34" charset="0"/>
              </a:rPr>
              <a:t> is in the works!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CF1837-F3DF-58C7-D71D-D77DB22B8134}"/>
              </a:ext>
            </a:extLst>
          </p:cNvPr>
          <p:cNvSpPr/>
          <p:nvPr/>
        </p:nvSpPr>
        <p:spPr>
          <a:xfrm>
            <a:off x="662152" y="315311"/>
            <a:ext cx="10930758" cy="232465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58AC33-9EAC-2788-BFDB-7E76883AFA71}"/>
              </a:ext>
            </a:extLst>
          </p:cNvPr>
          <p:cNvSpPr txBox="1"/>
          <p:nvPr/>
        </p:nvSpPr>
        <p:spPr>
          <a:xfrm>
            <a:off x="8485092" y="3962519"/>
            <a:ext cx="1506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Helvetica Light" panose="020B0403020202020204" pitchFamily="34" charset="0"/>
              </a:rPr>
              <a:t>??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8736309-66FE-BDA2-9BFD-C784FEAFB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31" y="3429000"/>
            <a:ext cx="9144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AC08C3-B64B-889B-D29D-D3253A2688BB}"/>
              </a:ext>
            </a:extLst>
          </p:cNvPr>
          <p:cNvSpPr txBox="1"/>
          <p:nvPr/>
        </p:nvSpPr>
        <p:spPr>
          <a:xfrm>
            <a:off x="1262121" y="2931408"/>
            <a:ext cx="8221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Grandview Display" panose="020B0502040204020203" pitchFamily="34" charset="0"/>
              </a:rPr>
              <a:t>Density of galaxies in a redshift slice for one survey region</a:t>
            </a:r>
          </a:p>
        </p:txBody>
      </p:sp>
    </p:spTree>
    <p:extLst>
      <p:ext uri="{BB962C8B-B14F-4D97-AF65-F5344CB8AC3E}">
        <p14:creationId xmlns:p14="http://schemas.microsoft.com/office/powerpoint/2010/main" val="339854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179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Grandview Display</vt:lpstr>
      <vt:lpstr>Helvetica</vt:lpstr>
      <vt:lpstr>Helvetica Light</vt:lpstr>
      <vt:lpstr>Office Theme</vt:lpstr>
      <vt:lpstr>Finding Observable Environmental Measures of Halo Properties Using Neural Networks</vt:lpstr>
      <vt:lpstr>PowerPoint Presentation</vt:lpstr>
      <vt:lpstr>PowerPoint Presentation</vt:lpstr>
      <vt:lpstr>Halo Concentration (PRELIMINARY)</vt:lpstr>
      <vt:lpstr>Conclusions: A neural network allows us to capture information about the galactic environment as it pertains to halo mass and concentration. A halo catalog for the GAMA Survey is in the works!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Observable Environmental Measures of Halo Properties Using Neural Networks</dc:title>
  <dc:creator>Haley Bowden</dc:creator>
  <cp:lastModifiedBy>Haley Bowden</cp:lastModifiedBy>
  <cp:revision>3</cp:revision>
  <dcterms:created xsi:type="dcterms:W3CDTF">2023-11-29T15:07:03Z</dcterms:created>
  <dcterms:modified xsi:type="dcterms:W3CDTF">2023-11-30T14:44:51Z</dcterms:modified>
</cp:coreProperties>
</file>